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58" r:id="rId3"/>
    <p:sldId id="262" r:id="rId4"/>
    <p:sldId id="289" r:id="rId5"/>
    <p:sldId id="263" r:id="rId6"/>
    <p:sldId id="264" r:id="rId7"/>
    <p:sldId id="265" r:id="rId8"/>
    <p:sldId id="261" r:id="rId9"/>
    <p:sldId id="266" r:id="rId10"/>
    <p:sldId id="267" r:id="rId11"/>
    <p:sldId id="268" r:id="rId12"/>
    <p:sldId id="269" r:id="rId13"/>
    <p:sldId id="270" r:id="rId14"/>
    <p:sldId id="271" r:id="rId15"/>
    <p:sldId id="272" r:id="rId16"/>
    <p:sldId id="306"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60" r:id="rId32"/>
    <p:sldId id="287" r:id="rId33"/>
    <p:sldId id="292" r:id="rId34"/>
    <p:sldId id="288" r:id="rId35"/>
    <p:sldId id="295" r:id="rId36"/>
    <p:sldId id="296" r:id="rId37"/>
    <p:sldId id="297" r:id="rId38"/>
    <p:sldId id="298" r:id="rId39"/>
    <p:sldId id="294" r:id="rId40"/>
    <p:sldId id="290" r:id="rId41"/>
    <p:sldId id="291" r:id="rId42"/>
    <p:sldId id="293" r:id="rId43"/>
    <p:sldId id="299" r:id="rId44"/>
    <p:sldId id="300" r:id="rId45"/>
    <p:sldId id="301" r:id="rId46"/>
    <p:sldId id="302" r:id="rId47"/>
    <p:sldId id="303" r:id="rId48"/>
    <p:sldId id="304"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88449"/>
  </p:normalViewPr>
  <p:slideViewPr>
    <p:cSldViewPr snapToGrid="0" snapToObjects="1">
      <p:cViewPr varScale="1">
        <p:scale>
          <a:sx n="75" d="100"/>
          <a:sy n="75" d="100"/>
        </p:scale>
        <p:origin x="16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jdevlin\Dropbox\Presentation\WMT%202015%20Invited%20Talk\ChartsAndTab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a:solidFill>
                  <a:schemeClr val="tx1"/>
                </a:solidFill>
              </a:rPr>
              <a:t>Clipped vs. Unclipped LSTM</a:t>
            </a:r>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v>Clipped, LR=1.0</c:v>
          </c:tx>
          <c:spPr>
            <a:ln w="19050" cap="rnd">
              <a:solidFill>
                <a:schemeClr val="accent1"/>
              </a:solidFill>
              <a:round/>
            </a:ln>
            <a:effectLst/>
          </c:spPr>
          <c:marker>
            <c:symbol val="none"/>
          </c:marker>
          <c:xVal>
            <c:numRef>
              <c:f>Sheet11!$B$1:$B$40</c:f>
              <c:numCache>
                <c:formatCode>General</c:formatCode>
                <c:ptCount val="40"/>
                <c:pt idx="0">
                  <c:v>0.0</c:v>
                </c:pt>
                <c:pt idx="1">
                  <c:v>25.0</c:v>
                </c:pt>
                <c:pt idx="2">
                  <c:v>50.0</c:v>
                </c:pt>
                <c:pt idx="3">
                  <c:v>75.0</c:v>
                </c:pt>
                <c:pt idx="4">
                  <c:v>100.0</c:v>
                </c:pt>
                <c:pt idx="5">
                  <c:v>125.0</c:v>
                </c:pt>
                <c:pt idx="6">
                  <c:v>150.0</c:v>
                </c:pt>
                <c:pt idx="7">
                  <c:v>175.0</c:v>
                </c:pt>
                <c:pt idx="8">
                  <c:v>200.0</c:v>
                </c:pt>
                <c:pt idx="9">
                  <c:v>225.0</c:v>
                </c:pt>
                <c:pt idx="10">
                  <c:v>250.0</c:v>
                </c:pt>
                <c:pt idx="11">
                  <c:v>275.0</c:v>
                </c:pt>
                <c:pt idx="12">
                  <c:v>300.0</c:v>
                </c:pt>
                <c:pt idx="13">
                  <c:v>325.0</c:v>
                </c:pt>
                <c:pt idx="14">
                  <c:v>350.0</c:v>
                </c:pt>
                <c:pt idx="15">
                  <c:v>375.0</c:v>
                </c:pt>
                <c:pt idx="16">
                  <c:v>400.0</c:v>
                </c:pt>
                <c:pt idx="17">
                  <c:v>425.0</c:v>
                </c:pt>
                <c:pt idx="18">
                  <c:v>450.0</c:v>
                </c:pt>
                <c:pt idx="19">
                  <c:v>475.0</c:v>
                </c:pt>
                <c:pt idx="20">
                  <c:v>500.0</c:v>
                </c:pt>
                <c:pt idx="21">
                  <c:v>525.0</c:v>
                </c:pt>
                <c:pt idx="22">
                  <c:v>550.0</c:v>
                </c:pt>
                <c:pt idx="23">
                  <c:v>575.0</c:v>
                </c:pt>
                <c:pt idx="24">
                  <c:v>600.0</c:v>
                </c:pt>
                <c:pt idx="25">
                  <c:v>625.0</c:v>
                </c:pt>
                <c:pt idx="26">
                  <c:v>650.0</c:v>
                </c:pt>
                <c:pt idx="27">
                  <c:v>675.0</c:v>
                </c:pt>
                <c:pt idx="28">
                  <c:v>700.0</c:v>
                </c:pt>
                <c:pt idx="29">
                  <c:v>725.0</c:v>
                </c:pt>
                <c:pt idx="30">
                  <c:v>750.0</c:v>
                </c:pt>
                <c:pt idx="31">
                  <c:v>775.0</c:v>
                </c:pt>
                <c:pt idx="32">
                  <c:v>800.0</c:v>
                </c:pt>
                <c:pt idx="33">
                  <c:v>825.0</c:v>
                </c:pt>
                <c:pt idx="34">
                  <c:v>850.0</c:v>
                </c:pt>
                <c:pt idx="35">
                  <c:v>875.0</c:v>
                </c:pt>
                <c:pt idx="36">
                  <c:v>900.0</c:v>
                </c:pt>
                <c:pt idx="37">
                  <c:v>925.0</c:v>
                </c:pt>
                <c:pt idx="38">
                  <c:v>950.0</c:v>
                </c:pt>
                <c:pt idx="39">
                  <c:v>975.0</c:v>
                </c:pt>
              </c:numCache>
            </c:numRef>
          </c:xVal>
          <c:yVal>
            <c:numRef>
              <c:f>Sheet11!$C$1:$C$40</c:f>
              <c:numCache>
                <c:formatCode>General</c:formatCode>
                <c:ptCount val="40"/>
                <c:pt idx="0">
                  <c:v>200.0</c:v>
                </c:pt>
                <c:pt idx="1">
                  <c:v>79.32</c:v>
                </c:pt>
                <c:pt idx="2">
                  <c:v>65.12</c:v>
                </c:pt>
                <c:pt idx="3">
                  <c:v>58.57</c:v>
                </c:pt>
                <c:pt idx="4">
                  <c:v>57.06</c:v>
                </c:pt>
                <c:pt idx="5">
                  <c:v>56.23</c:v>
                </c:pt>
                <c:pt idx="6">
                  <c:v>51.96</c:v>
                </c:pt>
                <c:pt idx="7">
                  <c:v>51.76</c:v>
                </c:pt>
                <c:pt idx="8">
                  <c:v>52.19</c:v>
                </c:pt>
                <c:pt idx="9">
                  <c:v>45.73</c:v>
                </c:pt>
                <c:pt idx="10">
                  <c:v>45.64</c:v>
                </c:pt>
                <c:pt idx="11">
                  <c:v>45.21</c:v>
                </c:pt>
                <c:pt idx="12">
                  <c:v>46.77</c:v>
                </c:pt>
                <c:pt idx="13">
                  <c:v>44.0</c:v>
                </c:pt>
                <c:pt idx="14">
                  <c:v>43.45</c:v>
                </c:pt>
                <c:pt idx="15">
                  <c:v>43.01</c:v>
                </c:pt>
                <c:pt idx="16">
                  <c:v>43.84</c:v>
                </c:pt>
                <c:pt idx="17">
                  <c:v>42.04</c:v>
                </c:pt>
                <c:pt idx="18">
                  <c:v>41.75</c:v>
                </c:pt>
                <c:pt idx="19">
                  <c:v>41.67</c:v>
                </c:pt>
                <c:pt idx="20">
                  <c:v>42.0</c:v>
                </c:pt>
                <c:pt idx="21">
                  <c:v>41.12</c:v>
                </c:pt>
                <c:pt idx="22">
                  <c:v>40.98</c:v>
                </c:pt>
                <c:pt idx="23">
                  <c:v>41.25</c:v>
                </c:pt>
                <c:pt idx="24">
                  <c:v>40.71</c:v>
                </c:pt>
                <c:pt idx="25">
                  <c:v>40.66</c:v>
                </c:pt>
                <c:pt idx="26">
                  <c:v>40.5</c:v>
                </c:pt>
                <c:pt idx="27">
                  <c:v>40.5</c:v>
                </c:pt>
                <c:pt idx="28">
                  <c:v>40.46</c:v>
                </c:pt>
                <c:pt idx="29">
                  <c:v>40.45</c:v>
                </c:pt>
                <c:pt idx="30">
                  <c:v>40.39</c:v>
                </c:pt>
                <c:pt idx="31">
                  <c:v>40.39</c:v>
                </c:pt>
                <c:pt idx="32">
                  <c:v>40.43</c:v>
                </c:pt>
                <c:pt idx="33">
                  <c:v>40.41</c:v>
                </c:pt>
                <c:pt idx="34">
                  <c:v>40.44</c:v>
                </c:pt>
                <c:pt idx="35">
                  <c:v>40.4</c:v>
                </c:pt>
                <c:pt idx="36">
                  <c:v>40.4</c:v>
                </c:pt>
                <c:pt idx="37">
                  <c:v>40.41</c:v>
                </c:pt>
                <c:pt idx="38">
                  <c:v>40.39</c:v>
                </c:pt>
                <c:pt idx="39">
                  <c:v>40.33</c:v>
                </c:pt>
              </c:numCache>
            </c:numRef>
          </c:yVal>
          <c:smooth val="0"/>
          <c:extLst xmlns:c16r2="http://schemas.microsoft.com/office/drawing/2015/06/chart">
            <c:ext xmlns:c16="http://schemas.microsoft.com/office/drawing/2014/chart" uri="{C3380CC4-5D6E-409C-BE32-E72D297353CC}">
              <c16:uniqueId val="{00000000-71EC-4259-8D19-67B7C35AAFE7}"/>
            </c:ext>
          </c:extLst>
        </c:ser>
        <c:ser>
          <c:idx val="1"/>
          <c:order val="1"/>
          <c:tx>
            <c:v>Unclipped, LR=0.25</c:v>
          </c:tx>
          <c:spPr>
            <a:ln w="19050" cap="rnd">
              <a:solidFill>
                <a:srgbClr val="FF9933"/>
              </a:solidFill>
              <a:round/>
            </a:ln>
            <a:effectLst/>
          </c:spPr>
          <c:marker>
            <c:symbol val="none"/>
          </c:marker>
          <c:xVal>
            <c:numRef>
              <c:f>Sheet11!$B$1:$B$40</c:f>
              <c:numCache>
                <c:formatCode>General</c:formatCode>
                <c:ptCount val="40"/>
                <c:pt idx="0">
                  <c:v>0.0</c:v>
                </c:pt>
                <c:pt idx="1">
                  <c:v>25.0</c:v>
                </c:pt>
                <c:pt idx="2">
                  <c:v>50.0</c:v>
                </c:pt>
                <c:pt idx="3">
                  <c:v>75.0</c:v>
                </c:pt>
                <c:pt idx="4">
                  <c:v>100.0</c:v>
                </c:pt>
                <c:pt idx="5">
                  <c:v>125.0</c:v>
                </c:pt>
                <c:pt idx="6">
                  <c:v>150.0</c:v>
                </c:pt>
                <c:pt idx="7">
                  <c:v>175.0</c:v>
                </c:pt>
                <c:pt idx="8">
                  <c:v>200.0</c:v>
                </c:pt>
                <c:pt idx="9">
                  <c:v>225.0</c:v>
                </c:pt>
                <c:pt idx="10">
                  <c:v>250.0</c:v>
                </c:pt>
                <c:pt idx="11">
                  <c:v>275.0</c:v>
                </c:pt>
                <c:pt idx="12">
                  <c:v>300.0</c:v>
                </c:pt>
                <c:pt idx="13">
                  <c:v>325.0</c:v>
                </c:pt>
                <c:pt idx="14">
                  <c:v>350.0</c:v>
                </c:pt>
                <c:pt idx="15">
                  <c:v>375.0</c:v>
                </c:pt>
                <c:pt idx="16">
                  <c:v>400.0</c:v>
                </c:pt>
                <c:pt idx="17">
                  <c:v>425.0</c:v>
                </c:pt>
                <c:pt idx="18">
                  <c:v>450.0</c:v>
                </c:pt>
                <c:pt idx="19">
                  <c:v>475.0</c:v>
                </c:pt>
                <c:pt idx="20">
                  <c:v>500.0</c:v>
                </c:pt>
                <c:pt idx="21">
                  <c:v>525.0</c:v>
                </c:pt>
                <c:pt idx="22">
                  <c:v>550.0</c:v>
                </c:pt>
                <c:pt idx="23">
                  <c:v>575.0</c:v>
                </c:pt>
                <c:pt idx="24">
                  <c:v>600.0</c:v>
                </c:pt>
                <c:pt idx="25">
                  <c:v>625.0</c:v>
                </c:pt>
                <c:pt idx="26">
                  <c:v>650.0</c:v>
                </c:pt>
                <c:pt idx="27">
                  <c:v>675.0</c:v>
                </c:pt>
                <c:pt idx="28">
                  <c:v>700.0</c:v>
                </c:pt>
                <c:pt idx="29">
                  <c:v>725.0</c:v>
                </c:pt>
                <c:pt idx="30">
                  <c:v>750.0</c:v>
                </c:pt>
                <c:pt idx="31">
                  <c:v>775.0</c:v>
                </c:pt>
                <c:pt idx="32">
                  <c:v>800.0</c:v>
                </c:pt>
                <c:pt idx="33">
                  <c:v>825.0</c:v>
                </c:pt>
                <c:pt idx="34">
                  <c:v>850.0</c:v>
                </c:pt>
                <c:pt idx="35">
                  <c:v>875.0</c:v>
                </c:pt>
                <c:pt idx="36">
                  <c:v>900.0</c:v>
                </c:pt>
                <c:pt idx="37">
                  <c:v>925.0</c:v>
                </c:pt>
                <c:pt idx="38">
                  <c:v>950.0</c:v>
                </c:pt>
                <c:pt idx="39">
                  <c:v>975.0</c:v>
                </c:pt>
              </c:numCache>
            </c:numRef>
          </c:xVal>
          <c:yVal>
            <c:numRef>
              <c:f>Sheet11!$D$1:$D$40</c:f>
              <c:numCache>
                <c:formatCode>General</c:formatCode>
                <c:ptCount val="40"/>
                <c:pt idx="0">
                  <c:v>200.0</c:v>
                </c:pt>
                <c:pt idx="1">
                  <c:v>103.69</c:v>
                </c:pt>
                <c:pt idx="2">
                  <c:v>80.42</c:v>
                </c:pt>
                <c:pt idx="3">
                  <c:v>69.24</c:v>
                </c:pt>
                <c:pt idx="4">
                  <c:v>63.8</c:v>
                </c:pt>
                <c:pt idx="5">
                  <c:v>60.7</c:v>
                </c:pt>
                <c:pt idx="6">
                  <c:v>57.36</c:v>
                </c:pt>
                <c:pt idx="7">
                  <c:v>55.12</c:v>
                </c:pt>
                <c:pt idx="8">
                  <c:v>54.08</c:v>
                </c:pt>
                <c:pt idx="9">
                  <c:v>51.89</c:v>
                </c:pt>
                <c:pt idx="10">
                  <c:v>50.91</c:v>
                </c:pt>
                <c:pt idx="11">
                  <c:v>49.93</c:v>
                </c:pt>
                <c:pt idx="12">
                  <c:v>49.64</c:v>
                </c:pt>
                <c:pt idx="13">
                  <c:v>48.71</c:v>
                </c:pt>
                <c:pt idx="14">
                  <c:v>47.92</c:v>
                </c:pt>
                <c:pt idx="15">
                  <c:v>47.11</c:v>
                </c:pt>
                <c:pt idx="16">
                  <c:v>47.31</c:v>
                </c:pt>
                <c:pt idx="17">
                  <c:v>45.01</c:v>
                </c:pt>
                <c:pt idx="18">
                  <c:v>44.49</c:v>
                </c:pt>
                <c:pt idx="19">
                  <c:v>44.37</c:v>
                </c:pt>
                <c:pt idx="20">
                  <c:v>44.56</c:v>
                </c:pt>
                <c:pt idx="21">
                  <c:v>43.49</c:v>
                </c:pt>
                <c:pt idx="22">
                  <c:v>43.34</c:v>
                </c:pt>
                <c:pt idx="23">
                  <c:v>43.38</c:v>
                </c:pt>
                <c:pt idx="24">
                  <c:v>42.87</c:v>
                </c:pt>
                <c:pt idx="25">
                  <c:v>42.86</c:v>
                </c:pt>
                <c:pt idx="26">
                  <c:v>42.64</c:v>
                </c:pt>
                <c:pt idx="27">
                  <c:v>42.6</c:v>
                </c:pt>
                <c:pt idx="28">
                  <c:v>42.7</c:v>
                </c:pt>
                <c:pt idx="29">
                  <c:v>42.49</c:v>
                </c:pt>
                <c:pt idx="30">
                  <c:v>42.43</c:v>
                </c:pt>
                <c:pt idx="31">
                  <c:v>42.37</c:v>
                </c:pt>
                <c:pt idx="32">
                  <c:v>42.39</c:v>
                </c:pt>
                <c:pt idx="33">
                  <c:v>42.29</c:v>
                </c:pt>
                <c:pt idx="34">
                  <c:v>42.33</c:v>
                </c:pt>
                <c:pt idx="35">
                  <c:v>42.26</c:v>
                </c:pt>
                <c:pt idx="36">
                  <c:v>42.23</c:v>
                </c:pt>
                <c:pt idx="37">
                  <c:v>42.24</c:v>
                </c:pt>
                <c:pt idx="38">
                  <c:v>42.23</c:v>
                </c:pt>
                <c:pt idx="39">
                  <c:v>42.2</c:v>
                </c:pt>
              </c:numCache>
            </c:numRef>
          </c:yVal>
          <c:smooth val="0"/>
          <c:extLst xmlns:c16r2="http://schemas.microsoft.com/office/drawing/2015/06/chart">
            <c:ext xmlns:c16="http://schemas.microsoft.com/office/drawing/2014/chart" uri="{C3380CC4-5D6E-409C-BE32-E72D297353CC}">
              <c16:uniqueId val="{00000001-71EC-4259-8D19-67B7C35AAFE7}"/>
            </c:ext>
          </c:extLst>
        </c:ser>
        <c:dLbls>
          <c:showLegendKey val="0"/>
          <c:showVal val="0"/>
          <c:showCatName val="0"/>
          <c:showSerName val="0"/>
          <c:showPercent val="0"/>
          <c:showBubbleSize val="0"/>
        </c:dLbls>
        <c:axId val="1803185632"/>
        <c:axId val="1821170224"/>
      </c:scatterChart>
      <c:valAx>
        <c:axId val="1803185632"/>
        <c:scaling>
          <c:orientation val="minMax"/>
          <c:max val="800.0"/>
          <c:min val="2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00" b="0" i="0" u="none" strike="noStrike" kern="1200" baseline="0">
                    <a:solidFill>
                      <a:schemeClr val="tx1"/>
                    </a:solidFill>
                    <a:latin typeface="+mn-lt"/>
                    <a:ea typeface="+mn-ea"/>
                    <a:cs typeface="+mn-cs"/>
                  </a:defRPr>
                </a:pPr>
                <a:r>
                  <a:rPr lang="en-US" sz="1300">
                    <a:solidFill>
                      <a:schemeClr val="tx1"/>
                    </a:solidFill>
                  </a:rPr>
                  <a:t>Num Words</a:t>
                </a:r>
                <a:r>
                  <a:rPr lang="en-US" sz="1300" baseline="0">
                    <a:solidFill>
                      <a:schemeClr val="tx1"/>
                    </a:solidFill>
                  </a:rPr>
                  <a:t> Processed</a:t>
                </a:r>
                <a:endParaRPr lang="en-US" sz="1300">
                  <a:solidFill>
                    <a:schemeClr val="tx1"/>
                  </a:solidFill>
                </a:endParaRPr>
              </a:p>
            </c:rich>
          </c:tx>
          <c:layout/>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mn-lt"/>
                  <a:ea typeface="+mn-ea"/>
                  <a:cs typeface="+mn-cs"/>
                </a:defRPr>
              </a:pPr>
              <a:endParaRPr lang="en-US"/>
            </a:p>
          </c:txPr>
        </c:title>
        <c:numFmt formatCode="#,###&quot;M&quot;"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1170224"/>
        <c:crosses val="autoZero"/>
        <c:crossBetween val="midCat"/>
      </c:valAx>
      <c:valAx>
        <c:axId val="1821170224"/>
        <c:scaling>
          <c:orientation val="minMax"/>
          <c:max val="80.0"/>
          <c:min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00" b="0" i="0" u="none" strike="noStrike" kern="1200" baseline="0">
                    <a:solidFill>
                      <a:schemeClr val="tx1"/>
                    </a:solidFill>
                    <a:latin typeface="+mn-lt"/>
                    <a:ea typeface="+mn-ea"/>
                    <a:cs typeface="+mn-cs"/>
                  </a:defRPr>
                </a:pPr>
                <a:r>
                  <a:rPr lang="en-US" sz="1300">
                    <a:solidFill>
                      <a:schemeClr val="tx1"/>
                    </a:solidFill>
                  </a:rPr>
                  <a:t>Perplexity</a:t>
                </a:r>
              </a:p>
            </c:rich>
          </c:tx>
          <c:layout/>
          <c:overlay val="0"/>
          <c:spPr>
            <a:noFill/>
            <a:ln>
              <a:noFill/>
            </a:ln>
            <a:effectLst/>
          </c:spPr>
          <c:txPr>
            <a:bodyPr rot="-5400000" spcFirstLastPara="1" vertOverflow="ellipsis" vert="horz" wrap="square" anchor="ctr" anchorCtr="1"/>
            <a:lstStyle/>
            <a:p>
              <a:pPr>
                <a:defRPr sz="13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318563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72458-FBA1-BE41-84B6-3D78A17DC186}"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BBDD6-0355-B549-ADB2-EDA3E4DCD1FB}" type="slidenum">
              <a:rPr lang="en-US" smtClean="0"/>
              <a:t>‹#›</a:t>
            </a:fld>
            <a:endParaRPr lang="en-US"/>
          </a:p>
        </p:txBody>
      </p:sp>
    </p:spTree>
    <p:extLst>
      <p:ext uri="{BB962C8B-B14F-4D97-AF65-F5344CB8AC3E}">
        <p14:creationId xmlns:p14="http://schemas.microsoft.com/office/powerpoint/2010/main" val="41570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recurrent neural network is a subclass within recursive NN </a:t>
            </a:r>
            <a:endParaRPr lang="en-US" dirty="0"/>
          </a:p>
        </p:txBody>
      </p:sp>
      <p:sp>
        <p:nvSpPr>
          <p:cNvPr id="4" name="Slide Number Placeholder 3"/>
          <p:cNvSpPr>
            <a:spLocks noGrp="1"/>
          </p:cNvSpPr>
          <p:nvPr>
            <p:ph type="sldNum" sz="quarter" idx="10"/>
          </p:nvPr>
        </p:nvSpPr>
        <p:spPr/>
        <p:txBody>
          <a:bodyPr/>
          <a:lstStyle/>
          <a:p>
            <a:fld id="{3A9BBDD6-0355-B549-ADB2-EDA3E4DCD1FB}" type="slidenum">
              <a:rPr lang="en-US" smtClean="0"/>
              <a:t>7</a:t>
            </a:fld>
            <a:endParaRPr lang="en-US"/>
          </a:p>
        </p:txBody>
      </p:sp>
    </p:spTree>
    <p:extLst>
      <p:ext uri="{BB962C8B-B14F-4D97-AF65-F5344CB8AC3E}">
        <p14:creationId xmlns:p14="http://schemas.microsoft.com/office/powerpoint/2010/main" val="144622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Markov blanket</a:t>
            </a:r>
            <a:endParaRPr lang="en-US" dirty="0"/>
          </a:p>
        </p:txBody>
      </p:sp>
      <p:sp>
        <p:nvSpPr>
          <p:cNvPr id="4" name="Slide Number Placeholder 3"/>
          <p:cNvSpPr>
            <a:spLocks noGrp="1"/>
          </p:cNvSpPr>
          <p:nvPr>
            <p:ph type="sldNum" sz="quarter" idx="10"/>
          </p:nvPr>
        </p:nvSpPr>
        <p:spPr/>
        <p:txBody>
          <a:bodyPr/>
          <a:lstStyle/>
          <a:p>
            <a:fld id="{3A9BBDD6-0355-B549-ADB2-EDA3E4DCD1FB}" type="slidenum">
              <a:rPr lang="en-US" smtClean="0"/>
              <a:t>15</a:t>
            </a:fld>
            <a:endParaRPr lang="en-US"/>
          </a:p>
        </p:txBody>
      </p:sp>
    </p:spTree>
    <p:extLst>
      <p:ext uri="{BB962C8B-B14F-4D97-AF65-F5344CB8AC3E}">
        <p14:creationId xmlns:p14="http://schemas.microsoft.com/office/powerpoint/2010/main" val="94608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9BBDD6-0355-B549-ADB2-EDA3E4DCD1FB}" type="slidenum">
              <a:rPr lang="en-US" smtClean="0"/>
              <a:t>16</a:t>
            </a:fld>
            <a:endParaRPr lang="en-US"/>
          </a:p>
        </p:txBody>
      </p:sp>
    </p:spTree>
    <p:extLst>
      <p:ext uri="{BB962C8B-B14F-4D97-AF65-F5344CB8AC3E}">
        <p14:creationId xmlns:p14="http://schemas.microsoft.com/office/powerpoint/2010/main" val="76738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open-loop mode and curriculum learning.</a:t>
            </a:r>
            <a:endParaRPr lang="en-US" dirty="0"/>
          </a:p>
        </p:txBody>
      </p:sp>
      <p:sp>
        <p:nvSpPr>
          <p:cNvPr id="4" name="Slide Number Placeholder 3"/>
          <p:cNvSpPr>
            <a:spLocks noGrp="1"/>
          </p:cNvSpPr>
          <p:nvPr>
            <p:ph type="sldNum" sz="quarter" idx="10"/>
          </p:nvPr>
        </p:nvSpPr>
        <p:spPr/>
        <p:txBody>
          <a:bodyPr/>
          <a:lstStyle/>
          <a:p>
            <a:fld id="{3A9BBDD6-0355-B549-ADB2-EDA3E4DCD1FB}" type="slidenum">
              <a:rPr lang="en-US" smtClean="0"/>
              <a:t>20</a:t>
            </a:fld>
            <a:endParaRPr lang="en-US"/>
          </a:p>
        </p:txBody>
      </p:sp>
    </p:spTree>
    <p:extLst>
      <p:ext uri="{BB962C8B-B14F-4D97-AF65-F5344CB8AC3E}">
        <p14:creationId xmlns:p14="http://schemas.microsoft.com/office/powerpoint/2010/main" val="122754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9BBDD6-0355-B549-ADB2-EDA3E4DCD1FB}" type="slidenum">
              <a:rPr lang="en-US" smtClean="0"/>
              <a:t>35</a:t>
            </a:fld>
            <a:endParaRPr lang="en-US"/>
          </a:p>
        </p:txBody>
      </p:sp>
    </p:spTree>
    <p:extLst>
      <p:ext uri="{BB962C8B-B14F-4D97-AF65-F5344CB8AC3E}">
        <p14:creationId xmlns:p14="http://schemas.microsoft.com/office/powerpoint/2010/main" val="13877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9BBDD6-0355-B549-ADB2-EDA3E4DCD1FB}" type="slidenum">
              <a:rPr lang="en-US" smtClean="0"/>
              <a:t>42</a:t>
            </a:fld>
            <a:endParaRPr lang="en-US"/>
          </a:p>
        </p:txBody>
      </p:sp>
    </p:spTree>
    <p:extLst>
      <p:ext uri="{BB962C8B-B14F-4D97-AF65-F5344CB8AC3E}">
        <p14:creationId xmlns:p14="http://schemas.microsoft.com/office/powerpoint/2010/main" val="53763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76B98B-1C62-BE45-9C1A-BFEA4A79F7D1}"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1313225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76B98B-1C62-BE45-9C1A-BFEA4A79F7D1}"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724798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76B98B-1C62-BE45-9C1A-BFEA4A79F7D1}"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1168774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3"/>
          <p:cNvSpPr>
            <a:spLocks noGrp="1"/>
          </p:cNvSpPr>
          <p:nvPr>
            <p:ph type="body" sz="quarter" idx="11"/>
          </p:nvPr>
        </p:nvSpPr>
        <p:spPr>
          <a:xfrm>
            <a:off x="269239" y="1189176"/>
            <a:ext cx="11655841" cy="1985641"/>
          </a:xfrm>
        </p:spPr>
        <p:txBody>
          <a:bodyPr wrap="square">
            <a:spAutoFit/>
          </a:bodyPr>
          <a:lstStyle>
            <a:lvl1pPr marL="334589" indent="-334589">
              <a:buClr>
                <a:schemeClr val="tx2"/>
              </a:buClr>
              <a:defRPr sz="3529">
                <a:solidFill>
                  <a:schemeClr val="tx2"/>
                </a:solidFill>
              </a:defRPr>
            </a:lvl1pPr>
            <a:lvl2pPr marL="672290" indent="-336145">
              <a:buClr>
                <a:schemeClr val="tx2"/>
              </a:buClr>
              <a:buFont typeface="Arial" panose="020B0604020202020204" pitchFamily="34" charset="0"/>
              <a:buChar char="•"/>
              <a:defRPr>
                <a:solidFill>
                  <a:srgbClr val="0078D7"/>
                </a:solidFill>
                <a:latin typeface="+mj-lt"/>
              </a:defRPr>
            </a:lvl2pPr>
            <a:lvl3pPr marL="896386" indent="-336145">
              <a:buClr>
                <a:schemeClr val="tx2"/>
              </a:buClr>
              <a:buFont typeface="Arial" panose="020B0604020202020204" pitchFamily="34" charset="0"/>
              <a:buChar char="•"/>
              <a:defRPr>
                <a:solidFill>
                  <a:srgbClr val="0078D7"/>
                </a:solidFill>
                <a:latin typeface="+mj-lt"/>
              </a:defRPr>
            </a:lvl3pPr>
            <a:lvl4pPr marL="1064459" indent="-280121">
              <a:buClr>
                <a:schemeClr val="tx2"/>
              </a:buClr>
              <a:buFont typeface="Arial" panose="020B0604020202020204" pitchFamily="34" charset="0"/>
              <a:buChar char="•"/>
              <a:defRPr>
                <a:solidFill>
                  <a:srgbClr val="0078D7"/>
                </a:solidFill>
                <a:latin typeface="+mj-lt"/>
              </a:defRPr>
            </a:lvl4pPr>
            <a:lvl5pPr marL="1288555" indent="-280121">
              <a:buClr>
                <a:schemeClr val="tx2"/>
              </a:buClr>
              <a:buFont typeface="Arial" panose="020B0604020202020204" pitchFamily="34" charset="0"/>
              <a:buChar char="•"/>
              <a:defRPr>
                <a:solidFill>
                  <a:srgbClr val="0078D7"/>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1906444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76B98B-1C62-BE45-9C1A-BFEA4A79F7D1}"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26423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76B98B-1C62-BE45-9C1A-BFEA4A79F7D1}"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2066104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76B98B-1C62-BE45-9C1A-BFEA4A79F7D1}"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21528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76B98B-1C62-BE45-9C1A-BFEA4A79F7D1}"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200053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76B98B-1C62-BE45-9C1A-BFEA4A79F7D1}"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1980607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76B98B-1C62-BE45-9C1A-BFEA4A79F7D1}"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207853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76B98B-1C62-BE45-9C1A-BFEA4A79F7D1}"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750703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76B98B-1C62-BE45-9C1A-BFEA4A79F7D1}"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8BB6D-6C9E-7D4C-8251-C903916576AA}" type="slidenum">
              <a:rPr lang="en-US" smtClean="0"/>
              <a:t>‹#›</a:t>
            </a:fld>
            <a:endParaRPr lang="en-US"/>
          </a:p>
        </p:txBody>
      </p:sp>
    </p:spTree>
    <p:extLst>
      <p:ext uri="{BB962C8B-B14F-4D97-AF65-F5344CB8AC3E}">
        <p14:creationId xmlns:p14="http://schemas.microsoft.com/office/powerpoint/2010/main" val="6067101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6B98B-1C62-BE45-9C1A-BFEA4A79F7D1}" type="datetimeFigureOut">
              <a:rPr lang="en-US" smtClean="0"/>
              <a:t>1/25/17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B8BB6D-6C9E-7D4C-8251-C903916576AA}" type="slidenum">
              <a:rPr lang="en-US" smtClean="0"/>
              <a:t>‹#›</a:t>
            </a:fld>
            <a:endParaRPr lang="en-US"/>
          </a:p>
        </p:txBody>
      </p:sp>
    </p:spTree>
    <p:extLst>
      <p:ext uri="{BB962C8B-B14F-4D97-AF65-F5344CB8AC3E}">
        <p14:creationId xmlns:p14="http://schemas.microsoft.com/office/powerpoint/2010/main" val="650826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hyperlink" Target="http://dialog-systems-class.org/" TargetMode="External"/><Relationship Id="rId5" Type="http://schemas.openxmlformats.org/officeDocument/2006/relationships/image" Target="../media/image2.png"/><Relationship Id="rId6"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4.emf"/><Relationship Id="rId5"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0586"/>
            <a:ext cx="9144000" cy="2128635"/>
          </a:xfrm>
        </p:spPr>
        <p:txBody>
          <a:bodyPr>
            <a:normAutofit fontScale="90000"/>
          </a:bodyPr>
          <a:lstStyle/>
          <a:p>
            <a:r>
              <a:rPr lang="en-US" dirty="0"/>
              <a:t> Deep Learning Methods For Automated </a:t>
            </a:r>
            <a:r>
              <a:rPr lang="en-US" dirty="0" smtClean="0"/>
              <a:t>Discourse</a:t>
            </a:r>
            <a:br>
              <a:rPr lang="en-US" dirty="0" smtClean="0"/>
            </a:br>
            <a:r>
              <a:rPr lang="en-US" sz="3700" dirty="0" smtClean="0"/>
              <a:t>CIS 700-7</a:t>
            </a:r>
            <a:endParaRPr lang="en-US" sz="3700" dirty="0"/>
          </a:p>
        </p:txBody>
      </p:sp>
      <p:sp>
        <p:nvSpPr>
          <p:cNvPr id="3" name="Subtitle 2"/>
          <p:cNvSpPr>
            <a:spLocks noGrp="1"/>
          </p:cNvSpPr>
          <p:nvPr>
            <p:ph type="subTitle" idx="1"/>
          </p:nvPr>
        </p:nvSpPr>
        <p:spPr>
          <a:xfrm>
            <a:off x="1117059" y="3602037"/>
            <a:ext cx="10110282" cy="3140139"/>
          </a:xfrm>
        </p:spPr>
        <p:txBody>
          <a:bodyPr>
            <a:normAutofit lnSpcReduction="10000"/>
          </a:bodyPr>
          <a:lstStyle/>
          <a:p>
            <a:r>
              <a:rPr lang="en-US" dirty="0" smtClean="0"/>
              <a:t>Fall 2017</a:t>
            </a:r>
          </a:p>
          <a:p>
            <a:r>
              <a:rPr lang="en-US" dirty="0" smtClean="0">
                <a:hlinkClick r:id="rId4"/>
              </a:rPr>
              <a:t>http://dialog-systems-class.org/</a:t>
            </a:r>
            <a:endParaRPr lang="en-US" dirty="0" smtClean="0"/>
          </a:p>
          <a:p>
            <a:endParaRPr lang="en-US" dirty="0"/>
          </a:p>
          <a:p>
            <a:r>
              <a:rPr lang="en-US" dirty="0" err="1" smtClean="0"/>
              <a:t>João</a:t>
            </a:r>
            <a:r>
              <a:rPr lang="en-US" dirty="0" smtClean="0"/>
              <a:t> </a:t>
            </a:r>
            <a:r>
              <a:rPr lang="en-US" dirty="0" err="1" smtClean="0"/>
              <a:t>Sedoc</a:t>
            </a:r>
            <a:r>
              <a:rPr lang="en-US" dirty="0" smtClean="0"/>
              <a:t> with Chris </a:t>
            </a:r>
            <a:r>
              <a:rPr lang="en-US" dirty="0" err="1" smtClean="0"/>
              <a:t>Callison</a:t>
            </a:r>
            <a:r>
              <a:rPr lang="en-US" dirty="0" smtClean="0"/>
              <a:t>-Burch and Lyle </a:t>
            </a:r>
            <a:r>
              <a:rPr lang="en-US" dirty="0" err="1" smtClean="0"/>
              <a:t>Ungar</a:t>
            </a:r>
            <a:endParaRPr lang="en-US" dirty="0" smtClean="0"/>
          </a:p>
          <a:p>
            <a:r>
              <a:rPr lang="en-US" dirty="0" err="1" smtClean="0"/>
              <a:t>joao@upenn.edu</a:t>
            </a:r>
            <a:endParaRPr lang="en-US" dirty="0" smtClean="0"/>
          </a:p>
          <a:p>
            <a:endParaRPr lang="en-US" dirty="0"/>
          </a:p>
          <a:p>
            <a:r>
              <a:rPr lang="en-US" dirty="0" smtClean="0"/>
              <a:t>January </a:t>
            </a:r>
            <a:r>
              <a:rPr lang="en-US" dirty="0" smtClean="0"/>
              <a:t>26</a:t>
            </a:r>
            <a:r>
              <a:rPr lang="en-US" baseline="30000" dirty="0" smtClean="0"/>
              <a:t>th</a:t>
            </a:r>
            <a:r>
              <a:rPr lang="en-US" dirty="0" smtClean="0"/>
              <a:t>, 2017</a:t>
            </a:r>
            <a:endParaRPr lang="en-US" dirty="0"/>
          </a:p>
        </p:txBody>
      </p:sp>
      <p:pic>
        <p:nvPicPr>
          <p:cNvPr id="4" name="Picture 3"/>
          <p:cNvPicPr>
            <a:picLocks noChangeAspect="1" noChangeArrowheads="1"/>
          </p:cNvPicPr>
          <p:nvPr/>
        </p:nvPicPr>
        <p:blipFill>
          <a:blip r:embed="rId5" cstate="print"/>
          <a:srcRect/>
          <a:stretch>
            <a:fillRect/>
          </a:stretch>
        </p:blipFill>
        <p:spPr bwMode="auto">
          <a:xfrm>
            <a:off x="228600" y="6248400"/>
            <a:ext cx="1371600" cy="493776"/>
          </a:xfrm>
          <a:prstGeom prst="rect">
            <a:avLst/>
          </a:prstGeom>
          <a:noFill/>
          <a:ln w="9525">
            <a:noFill/>
            <a:miter lim="800000"/>
            <a:headEnd/>
            <a:tailEnd/>
          </a:ln>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04211596"/>
      </p:ext>
    </p:extLst>
  </p:cSld>
  <p:clrMapOvr>
    <a:masterClrMapping/>
  </p:clrMapOvr>
  <mc:AlternateContent xmlns:mc="http://schemas.openxmlformats.org/markup-compatibility/2006" xmlns:p14="http://schemas.microsoft.com/office/powerpoint/2010/main">
    <mc:Choice Requires="p14">
      <p:transition spd="slow" p14:dur="2000" advTm="173046"/>
    </mc:Choice>
    <mc:Fallback xmlns="">
      <p:transition spd="slow" advTm="173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333" y="0"/>
            <a:ext cx="9110134" cy="6826326"/>
          </a:xfrm>
          <a:prstGeom prst="rect">
            <a:avLst/>
          </a:prstGeom>
        </p:spPr>
      </p:pic>
    </p:spTree>
    <p:extLst>
      <p:ext uri="{BB962C8B-B14F-4D97-AF65-F5344CB8AC3E}">
        <p14:creationId xmlns:p14="http://schemas.microsoft.com/office/powerpoint/2010/main" val="20952179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398" y="16933"/>
            <a:ext cx="8982915" cy="6731000"/>
          </a:xfrm>
          <a:prstGeom prst="rect">
            <a:avLst/>
          </a:prstGeom>
        </p:spPr>
      </p:pic>
    </p:spTree>
    <p:extLst>
      <p:ext uri="{BB962C8B-B14F-4D97-AF65-F5344CB8AC3E}">
        <p14:creationId xmlns:p14="http://schemas.microsoft.com/office/powerpoint/2010/main" val="96043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0"/>
            <a:ext cx="9152405" cy="6858000"/>
          </a:xfrm>
          <a:prstGeom prst="rect">
            <a:avLst/>
          </a:prstGeom>
        </p:spPr>
      </p:pic>
    </p:spTree>
    <p:extLst>
      <p:ext uri="{BB962C8B-B14F-4D97-AF65-F5344CB8AC3E}">
        <p14:creationId xmlns:p14="http://schemas.microsoft.com/office/powerpoint/2010/main" val="1759537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118" y="-2355"/>
            <a:ext cx="9155548" cy="6860355"/>
          </a:xfrm>
          <a:prstGeom prst="rect">
            <a:avLst/>
          </a:prstGeom>
        </p:spPr>
      </p:pic>
    </p:spTree>
    <p:extLst>
      <p:ext uri="{BB962C8B-B14F-4D97-AF65-F5344CB8AC3E}">
        <p14:creationId xmlns:p14="http://schemas.microsoft.com/office/powerpoint/2010/main" val="719296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35549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631749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Echo State Network	</a:t>
            </a:r>
            <a:endParaRPr lang="en-US" dirty="0"/>
          </a:p>
        </p:txBody>
      </p:sp>
      <p:pic>
        <p:nvPicPr>
          <p:cNvPr id="4" name="Content Placeholder 3"/>
          <p:cNvPicPr>
            <a:picLocks noGrp="1" noChangeAspect="1"/>
          </p:cNvPicPr>
          <p:nvPr>
            <p:ph idx="1"/>
          </p:nvPr>
        </p:nvPicPr>
        <p:blipFill>
          <a:blip r:embed="rId3"/>
          <a:stretch>
            <a:fillRect/>
          </a:stretch>
        </p:blipFill>
        <p:spPr>
          <a:xfrm>
            <a:off x="3621270" y="1825625"/>
            <a:ext cx="4949460" cy="4351338"/>
          </a:xfrm>
          <a:prstGeom prst="rect">
            <a:avLst/>
          </a:prstGeom>
        </p:spPr>
      </p:pic>
      <p:sp>
        <p:nvSpPr>
          <p:cNvPr id="5" name="Footer Placeholder 4"/>
          <p:cNvSpPr>
            <a:spLocks noGrp="1"/>
          </p:cNvSpPr>
          <p:nvPr>
            <p:ph type="ftr" sz="quarter" idx="11"/>
          </p:nvPr>
        </p:nvSpPr>
        <p:spPr/>
        <p:txBody>
          <a:bodyPr/>
          <a:lstStyle/>
          <a:p>
            <a:r>
              <a:rPr lang="en-US" smtClean="0"/>
              <a:t>From: Figure from Y. Dong and S. Lv, "Learning Tree-Structured Data in the Model Space "</a:t>
            </a:r>
            <a:endParaRPr lang="en-US"/>
          </a:p>
        </p:txBody>
      </p:sp>
    </p:spTree>
    <p:extLst>
      <p:ext uri="{BB962C8B-B14F-4D97-AF65-F5344CB8AC3E}">
        <p14:creationId xmlns:p14="http://schemas.microsoft.com/office/powerpoint/2010/main" val="1954019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711178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923471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02144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1"/>
          </p:nvPr>
        </p:nvSpPr>
        <p:spPr/>
        <p:txBody>
          <a:bodyPr/>
          <a:lstStyle/>
          <a:p>
            <a:pPr marL="0" indent="0">
              <a:buNone/>
            </a:pPr>
            <a:r>
              <a:rPr lang="en-US" dirty="0" smtClean="0"/>
              <a:t>Please sign up to present Homework 1</a:t>
            </a:r>
          </a:p>
          <a:p>
            <a:pPr marL="0" indent="0">
              <a:buNone/>
            </a:pPr>
            <a:endParaRPr lang="en-US" dirty="0"/>
          </a:p>
          <a:p>
            <a:pPr marL="0" indent="0">
              <a:buNone/>
            </a:pPr>
            <a:r>
              <a:rPr lang="en-US" dirty="0" err="1" smtClean="0"/>
              <a:t>www.seas.upenn.edu</a:t>
            </a:r>
            <a:r>
              <a:rPr lang="en-US" dirty="0" smtClean="0"/>
              <a:t>/~</a:t>
            </a:r>
            <a:r>
              <a:rPr lang="en-US" dirty="0" err="1" smtClean="0"/>
              <a:t>joao</a:t>
            </a:r>
            <a:r>
              <a:rPr lang="en-US" dirty="0" smtClean="0"/>
              <a:t>/qc7.html</a:t>
            </a:r>
            <a:endParaRPr lang="en-US" dirty="0"/>
          </a:p>
        </p:txBody>
      </p:sp>
    </p:spTree>
    <p:extLst>
      <p:ext uri="{BB962C8B-B14F-4D97-AF65-F5344CB8AC3E}">
        <p14:creationId xmlns:p14="http://schemas.microsoft.com/office/powerpoint/2010/main" val="470923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11507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11942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07254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064223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74583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53945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24538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95914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595529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72279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4" name="Footer Placeholder 3"/>
          <p:cNvSpPr>
            <a:spLocks noGrp="1"/>
          </p:cNvSpPr>
          <p:nvPr>
            <p:ph type="ftr" sz="quarter" idx="11"/>
          </p:nvPr>
        </p:nvSpPr>
        <p:spPr>
          <a:xfrm>
            <a:off x="1524000" y="6356350"/>
            <a:ext cx="4114800" cy="365125"/>
          </a:xfrm>
        </p:spPr>
        <p:txBody>
          <a:bodyPr/>
          <a:lstStyle/>
          <a:p>
            <a:r>
              <a:rPr lang="en-US" dirty="0" smtClean="0"/>
              <a:t>Slides from Chris Dyer http://</a:t>
            </a:r>
            <a:r>
              <a:rPr lang="en-US" dirty="0" err="1" smtClean="0"/>
              <a:t>www.statmt.org</a:t>
            </a:r>
            <a:r>
              <a:rPr lang="en-US" dirty="0" smtClean="0"/>
              <a:t>/mtma15/uploads/mtma15-neural-mt.pdf</a:t>
            </a:r>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0276376"/>
      </p:ext>
    </p:extLst>
  </p:cSld>
  <p:clrMapOvr>
    <a:masterClrMapping/>
  </p:clrMapOvr>
  <mc:AlternateContent xmlns:mc="http://schemas.openxmlformats.org/markup-compatibility/2006" xmlns:p14="http://schemas.microsoft.com/office/powerpoint/2010/main">
    <mc:Choice Requires="p14">
      <p:transition spd="slow" p14:dur="2000" advTm="149494"/>
    </mc:Choice>
    <mc:Fallback xmlns="">
      <p:transition spd="slow" advTm="149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05332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Sequence to Sequence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415" y="1690688"/>
            <a:ext cx="9135168" cy="2219589"/>
          </a:xfrm>
        </p:spPr>
      </p:pic>
      <p:sp>
        <p:nvSpPr>
          <p:cNvPr id="5" name="TextBox 4"/>
          <p:cNvSpPr txBox="1"/>
          <p:nvPr/>
        </p:nvSpPr>
        <p:spPr>
          <a:xfrm>
            <a:off x="3660213" y="4707465"/>
            <a:ext cx="4871573" cy="180049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t>Sutskever</a:t>
            </a:r>
            <a:r>
              <a:rPr lang="en-US" sz="2400" dirty="0"/>
              <a:t> et al. </a:t>
            </a:r>
            <a:r>
              <a:rPr lang="en-US" sz="2400" dirty="0" smtClean="0"/>
              <a:t>2014</a:t>
            </a:r>
          </a:p>
          <a:p>
            <a:pPr marL="0" lvl="1" algn="ctr">
              <a:lnSpc>
                <a:spcPct val="90000"/>
              </a:lnSpc>
              <a:spcAft>
                <a:spcPts val="600"/>
              </a:spcAft>
            </a:pPr>
            <a:r>
              <a:rPr lang="en-US" b="1" dirty="0"/>
              <a:t>“</a:t>
            </a:r>
            <a:r>
              <a:rPr lang="en-US" b="1" i="1" dirty="0"/>
              <a:t>Sequence to Sequence Learning with Neural Networks</a:t>
            </a:r>
            <a:r>
              <a:rPr lang="en-US" b="1" dirty="0" smtClean="0"/>
              <a:t>”</a:t>
            </a:r>
            <a:endParaRPr lang="en-US" sz="2400" b="1" dirty="0" smtClean="0"/>
          </a:p>
          <a:p>
            <a:pPr algn="ctr">
              <a:lnSpc>
                <a:spcPct val="90000"/>
              </a:lnSpc>
              <a:spcAft>
                <a:spcPts val="600"/>
              </a:spcAft>
            </a:pPr>
            <a:r>
              <a:rPr lang="en-US" sz="1600" dirty="0" smtClean="0"/>
              <a:t>Encode source into fixed length vector, use it as</a:t>
            </a:r>
          </a:p>
          <a:p>
            <a:pPr algn="ctr">
              <a:lnSpc>
                <a:spcPct val="90000"/>
              </a:lnSpc>
              <a:spcAft>
                <a:spcPts val="600"/>
              </a:spcAft>
            </a:pPr>
            <a:r>
              <a:rPr lang="en-US" sz="1600" dirty="0" smtClean="0"/>
              <a:t>initial recurrent state for target decoder model</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8079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Sequence to Sequence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416" y="1690688"/>
            <a:ext cx="9135168" cy="2219589"/>
          </a:xfrm>
        </p:spPr>
      </p:pic>
      <p:sp>
        <p:nvSpPr>
          <p:cNvPr id="3" name="TextBox 2"/>
          <p:cNvSpPr txBox="1"/>
          <p:nvPr/>
        </p:nvSpPr>
        <p:spPr>
          <a:xfrm>
            <a:off x="1913467" y="4301067"/>
            <a:ext cx="8750117" cy="369332"/>
          </a:xfrm>
          <a:prstGeom prst="rect">
            <a:avLst/>
          </a:prstGeom>
          <a:noFill/>
        </p:spPr>
        <p:txBody>
          <a:bodyPr wrap="square" rtlCol="0">
            <a:spAutoFit/>
          </a:bodyPr>
          <a:lstStyle/>
          <a:p>
            <a:r>
              <a:rPr lang="en-US" dirty="0" smtClean="0"/>
              <a:t>Loss Function for the sequence to sequence</a:t>
            </a:r>
            <a:endParaRPr lang="en-US" dirty="0"/>
          </a:p>
        </p:txBody>
      </p:sp>
    </p:spTree>
    <p:extLst>
      <p:ext uri="{BB962C8B-B14F-4D97-AF65-F5344CB8AC3E}">
        <p14:creationId xmlns:p14="http://schemas.microsoft.com/office/powerpoint/2010/main" val="248619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en-US"/>
              <a:t>Long Short Term Memory (LSTM)</a:t>
            </a:r>
          </a:p>
        </p:txBody>
      </p:sp>
      <p:sp>
        <p:nvSpPr>
          <p:cNvPr id="3" name="Content Placeholder 2"/>
          <p:cNvSpPr>
            <a:spLocks noGrp="1"/>
          </p:cNvSpPr>
          <p:nvPr>
            <p:ph sz="half" idx="1"/>
          </p:nvPr>
        </p:nvSpPr>
        <p:spPr>
          <a:xfrm>
            <a:off x="609600" y="1600201"/>
            <a:ext cx="5384800" cy="4525433"/>
          </a:xfrm>
        </p:spPr>
        <p:txBody>
          <a:bodyPr/>
          <a:lstStyle/>
          <a:p>
            <a:r>
              <a:rPr lang="en-US" altLang="en-US"/>
              <a:t>Hochreiter &amp; Schmidhuber (1997) solved the problem of getting an RNN to remember things for a long time (like hundreds of time steps). </a:t>
            </a:r>
          </a:p>
          <a:p>
            <a:r>
              <a:rPr lang="en-US" altLang="en-US"/>
              <a:t>They designed a memory cell using logistic and linear units with multiplicative interactions. </a:t>
            </a:r>
          </a:p>
        </p:txBody>
      </p:sp>
      <p:sp>
        <p:nvSpPr>
          <p:cNvPr id="4" name="Content Placeholder 3"/>
          <p:cNvSpPr>
            <a:spLocks noGrp="1"/>
          </p:cNvSpPr>
          <p:nvPr>
            <p:ph sz="half" idx="2"/>
          </p:nvPr>
        </p:nvSpPr>
        <p:spPr>
          <a:xfrm>
            <a:off x="6197600" y="1600201"/>
            <a:ext cx="5384800" cy="4525433"/>
          </a:xfrm>
        </p:spPr>
        <p:txBody>
          <a:bodyPr/>
          <a:lstStyle/>
          <a:p>
            <a:r>
              <a:rPr lang="en-US" altLang="en-US"/>
              <a:t>Information gets into the cell whenever its “write” gate is on.</a:t>
            </a:r>
          </a:p>
          <a:p>
            <a:r>
              <a:rPr lang="en-US" altLang="en-US"/>
              <a:t>The information stays in the cell so long as its “keep” gate is on.</a:t>
            </a:r>
          </a:p>
          <a:p>
            <a:r>
              <a:rPr lang="en-US" altLang="en-US"/>
              <a:t>Information can be read from the cell by turning on its “read” gate.</a:t>
            </a:r>
          </a:p>
        </p:txBody>
      </p:sp>
    </p:spTree>
    <p:extLst>
      <p:ext uri="{BB962C8B-B14F-4D97-AF65-F5344CB8AC3E}">
        <p14:creationId xmlns:p14="http://schemas.microsoft.com/office/powerpoint/2010/main" val="224748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131543" y="3041657"/>
            <a:ext cx="2759166" cy="2094393"/>
          </a:xfrm>
          <a:prstGeom prst="rect">
            <a:avLst/>
          </a:prstGeom>
        </p:spPr>
      </p:pic>
      <p:sp>
        <p:nvSpPr>
          <p:cNvPr id="2" name="Title 1"/>
          <p:cNvSpPr>
            <a:spLocks noGrp="1"/>
          </p:cNvSpPr>
          <p:nvPr>
            <p:ph type="title"/>
          </p:nvPr>
        </p:nvSpPr>
        <p:spPr>
          <a:xfrm>
            <a:off x="838200" y="365125"/>
            <a:ext cx="10515600" cy="955675"/>
          </a:xfrm>
        </p:spPr>
        <p:txBody>
          <a:bodyPr/>
          <a:lstStyle/>
          <a:p>
            <a:pPr algn="ctr"/>
            <a:r>
              <a:rPr lang="en-US" dirty="0"/>
              <a:t>Recurrent Architectures</a:t>
            </a:r>
          </a:p>
        </p:txBody>
      </p:sp>
      <p:sp>
        <p:nvSpPr>
          <p:cNvPr id="3" name="Text Placeholder 2"/>
          <p:cNvSpPr>
            <a:spLocks noGrp="1"/>
          </p:cNvSpPr>
          <p:nvPr>
            <p:ph type="body" sz="quarter" idx="11"/>
          </p:nvPr>
        </p:nvSpPr>
        <p:spPr>
          <a:xfrm>
            <a:off x="269239" y="1189494"/>
            <a:ext cx="11655841" cy="977640"/>
          </a:xfrm>
        </p:spPr>
        <p:txBody>
          <a:bodyPr/>
          <a:lstStyle/>
          <a:p>
            <a:pPr marL="0" indent="0">
              <a:buNone/>
            </a:pPr>
            <a:r>
              <a:rPr lang="en-US" dirty="0" smtClean="0"/>
              <a:t>    LSTM/GRU </a:t>
            </a:r>
            <a:r>
              <a:rPr lang="en-US" dirty="0" smtClean="0"/>
              <a:t>work much better than standard recurrent</a:t>
            </a:r>
          </a:p>
          <a:p>
            <a:pPr marL="336145" lvl="1" indent="0">
              <a:buNone/>
            </a:pPr>
            <a:r>
              <a:rPr lang="en-US" dirty="0" smtClean="0"/>
              <a:t>                                    They </a:t>
            </a:r>
            <a:r>
              <a:rPr lang="en-US" dirty="0" smtClean="0"/>
              <a:t>also work roughly as well as one another</a:t>
            </a:r>
            <a:endParaRPr lang="en-US" dirty="0"/>
          </a:p>
        </p:txBody>
      </p:sp>
      <p:pic>
        <p:nvPicPr>
          <p:cNvPr id="5" name="Picture 4"/>
          <p:cNvPicPr>
            <a:picLocks noChangeAspect="1"/>
          </p:cNvPicPr>
          <p:nvPr/>
        </p:nvPicPr>
        <p:blipFill>
          <a:blip r:embed="rId3"/>
          <a:stretch>
            <a:fillRect/>
          </a:stretch>
        </p:blipFill>
        <p:spPr>
          <a:xfrm>
            <a:off x="6324277" y="3157142"/>
            <a:ext cx="2865744" cy="1530126"/>
          </a:xfrm>
          <a:prstGeom prst="rect">
            <a:avLst/>
          </a:prstGeom>
        </p:spPr>
      </p:pic>
      <p:sp>
        <p:nvSpPr>
          <p:cNvPr id="6" name="TextBox 5"/>
          <p:cNvSpPr txBox="1"/>
          <p:nvPr/>
        </p:nvSpPr>
        <p:spPr>
          <a:xfrm>
            <a:off x="717451" y="2257605"/>
            <a:ext cx="5132297"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Long Short Term Memory (LSTM)</a:t>
            </a:r>
          </a:p>
        </p:txBody>
      </p:sp>
      <p:sp>
        <p:nvSpPr>
          <p:cNvPr id="7" name="TextBox 6"/>
          <p:cNvSpPr txBox="1"/>
          <p:nvPr/>
        </p:nvSpPr>
        <p:spPr>
          <a:xfrm>
            <a:off x="6556443" y="2257605"/>
            <a:ext cx="4768701"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Gated Recurrent Unit (GRU)</a:t>
            </a:r>
          </a:p>
        </p:txBody>
      </p:sp>
      <p:sp>
        <p:nvSpPr>
          <p:cNvPr id="9" name="TextBox 8"/>
          <p:cNvSpPr txBox="1"/>
          <p:nvPr/>
        </p:nvSpPr>
        <p:spPr>
          <a:xfrm>
            <a:off x="4004342" y="5920102"/>
            <a:ext cx="343629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i="1" dirty="0">
                <a:gradFill>
                  <a:gsLst>
                    <a:gs pos="2917">
                      <a:schemeClr val="tx1"/>
                    </a:gs>
                    <a:gs pos="30000">
                      <a:schemeClr val="tx1"/>
                    </a:gs>
                  </a:gsLst>
                  <a:lin ang="5400000" scaled="0"/>
                </a:gradFill>
              </a:rPr>
              <a:t>Diagram Source: Chung 2015</a:t>
            </a:r>
          </a:p>
        </p:txBody>
      </p:sp>
      <p:pic>
        <p:nvPicPr>
          <p:cNvPr id="10" name="Picture 9"/>
          <p:cNvPicPr>
            <a:picLocks noChangeAspect="1"/>
          </p:cNvPicPr>
          <p:nvPr/>
        </p:nvPicPr>
        <p:blipFill>
          <a:blip r:embed="rId4"/>
          <a:stretch>
            <a:fillRect/>
          </a:stretch>
        </p:blipFill>
        <p:spPr>
          <a:xfrm>
            <a:off x="442297" y="2954294"/>
            <a:ext cx="2851348" cy="2195286"/>
          </a:xfrm>
          <a:prstGeom prst="rect">
            <a:avLst/>
          </a:prstGeom>
        </p:spPr>
      </p:pic>
      <p:pic>
        <p:nvPicPr>
          <p:cNvPr id="11" name="Picture 10"/>
          <p:cNvPicPr>
            <a:picLocks noChangeAspect="1"/>
          </p:cNvPicPr>
          <p:nvPr/>
        </p:nvPicPr>
        <p:blipFill>
          <a:blip r:embed="rId5"/>
          <a:stretch>
            <a:fillRect/>
          </a:stretch>
        </p:blipFill>
        <p:spPr>
          <a:xfrm>
            <a:off x="8836154" y="3068307"/>
            <a:ext cx="2788831" cy="1622456"/>
          </a:xfrm>
          <a:prstGeom prst="rect">
            <a:avLst/>
          </a:prstGeom>
        </p:spPr>
      </p:pic>
    </p:spTree>
    <p:extLst>
      <p:ext uri="{BB962C8B-B14F-4D97-AF65-F5344CB8AC3E}">
        <p14:creationId xmlns:p14="http://schemas.microsoft.com/office/powerpoint/2010/main" val="11650177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 – Step by Step</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6641" y="2661139"/>
            <a:ext cx="8858718" cy="2847445"/>
          </a:xfrm>
        </p:spPr>
      </p:pic>
      <p:pic>
        <p:nvPicPr>
          <p:cNvPr id="5" name="Picture 4"/>
          <p:cNvPicPr>
            <a:picLocks noChangeAspect="1"/>
          </p:cNvPicPr>
          <p:nvPr/>
        </p:nvPicPr>
        <p:blipFill>
          <a:blip r:embed="rId4"/>
          <a:stretch>
            <a:fillRect/>
          </a:stretch>
        </p:blipFill>
        <p:spPr>
          <a:xfrm>
            <a:off x="8739880" y="50800"/>
            <a:ext cx="3442361" cy="2612984"/>
          </a:xfrm>
          <a:prstGeom prst="rect">
            <a:avLst/>
          </a:prstGeom>
        </p:spPr>
      </p:pic>
      <p:sp>
        <p:nvSpPr>
          <p:cNvPr id="6" name="Footer Placeholder 5"/>
          <p:cNvSpPr>
            <a:spLocks noGrp="1"/>
          </p:cNvSpPr>
          <p:nvPr>
            <p:ph type="ftr" sz="quarter" idx="11"/>
          </p:nvPr>
        </p:nvSpPr>
        <p:spPr/>
        <p:txBody>
          <a:bodyPr/>
          <a:lstStyle/>
          <a:p>
            <a:r>
              <a:rPr lang="en-US" dirty="0" smtClean="0"/>
              <a:t>From: Christopher </a:t>
            </a:r>
            <a:r>
              <a:rPr lang="en-US" dirty="0" err="1" smtClean="0"/>
              <a:t>Olah's</a:t>
            </a:r>
            <a:r>
              <a:rPr lang="en-US" dirty="0" smtClean="0"/>
              <a:t> blog http://</a:t>
            </a:r>
            <a:r>
              <a:rPr lang="en-US" dirty="0" err="1" smtClean="0"/>
              <a:t>colah.github.io</a:t>
            </a:r>
            <a:r>
              <a:rPr lang="en-US" dirty="0" smtClean="0"/>
              <a:t>/posts/2015-08-Understanding-LSTMs/</a:t>
            </a:r>
            <a:endParaRPr lang="en-US" dirty="0"/>
          </a:p>
        </p:txBody>
      </p:sp>
    </p:spTree>
    <p:extLst>
      <p:ext uri="{BB962C8B-B14F-4D97-AF65-F5344CB8AC3E}">
        <p14:creationId xmlns:p14="http://schemas.microsoft.com/office/powerpoint/2010/main" val="3167036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Step by Step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2559844"/>
            <a:ext cx="8991600" cy="2882900"/>
          </a:xfrm>
        </p:spPr>
      </p:pic>
      <p:pic>
        <p:nvPicPr>
          <p:cNvPr id="4" name="Picture 3"/>
          <p:cNvPicPr>
            <a:picLocks noChangeAspect="1"/>
          </p:cNvPicPr>
          <p:nvPr/>
        </p:nvPicPr>
        <p:blipFill>
          <a:blip r:embed="rId3"/>
          <a:stretch>
            <a:fillRect/>
          </a:stretch>
        </p:blipFill>
        <p:spPr>
          <a:xfrm>
            <a:off x="8739880" y="50800"/>
            <a:ext cx="3442361" cy="2612984"/>
          </a:xfrm>
          <a:prstGeom prst="rect">
            <a:avLst/>
          </a:prstGeom>
        </p:spPr>
      </p:pic>
      <p:sp>
        <p:nvSpPr>
          <p:cNvPr id="7" name="Footer Placeholder 5"/>
          <p:cNvSpPr>
            <a:spLocks noGrp="1"/>
          </p:cNvSpPr>
          <p:nvPr>
            <p:ph type="ftr" sz="quarter" idx="11"/>
          </p:nvPr>
        </p:nvSpPr>
        <p:spPr>
          <a:xfrm>
            <a:off x="4038600" y="6356350"/>
            <a:ext cx="4114800" cy="365125"/>
          </a:xfrm>
        </p:spPr>
        <p:txBody>
          <a:bodyPr/>
          <a:lstStyle/>
          <a:p>
            <a:r>
              <a:rPr lang="en-US" dirty="0" smtClean="0"/>
              <a:t>From: Christopher </a:t>
            </a:r>
            <a:r>
              <a:rPr lang="en-US" dirty="0" err="1" smtClean="0"/>
              <a:t>Olah's</a:t>
            </a:r>
            <a:r>
              <a:rPr lang="en-US" dirty="0" smtClean="0"/>
              <a:t> blog http://</a:t>
            </a:r>
            <a:r>
              <a:rPr lang="en-US" dirty="0" err="1" smtClean="0"/>
              <a:t>colah.github.io</a:t>
            </a:r>
            <a:r>
              <a:rPr lang="en-US" dirty="0" smtClean="0"/>
              <a:t>/posts/2015-08-Understanding-LSTMs/</a:t>
            </a:r>
            <a:endParaRPr lang="en-US" dirty="0"/>
          </a:p>
        </p:txBody>
      </p:sp>
    </p:spTree>
    <p:extLst>
      <p:ext uri="{BB962C8B-B14F-4D97-AF65-F5344CB8AC3E}">
        <p14:creationId xmlns:p14="http://schemas.microsoft.com/office/powerpoint/2010/main" val="18964063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Step by Step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050" y="2610644"/>
            <a:ext cx="8851900" cy="2781300"/>
          </a:xfrm>
        </p:spPr>
      </p:pic>
      <p:pic>
        <p:nvPicPr>
          <p:cNvPr id="4" name="Picture 3"/>
          <p:cNvPicPr>
            <a:picLocks noChangeAspect="1"/>
          </p:cNvPicPr>
          <p:nvPr/>
        </p:nvPicPr>
        <p:blipFill>
          <a:blip r:embed="rId3"/>
          <a:stretch>
            <a:fillRect/>
          </a:stretch>
        </p:blipFill>
        <p:spPr>
          <a:xfrm>
            <a:off x="8739880" y="50800"/>
            <a:ext cx="3442361" cy="2612984"/>
          </a:xfrm>
          <a:prstGeom prst="rect">
            <a:avLst/>
          </a:prstGeom>
        </p:spPr>
      </p:pic>
      <p:sp>
        <p:nvSpPr>
          <p:cNvPr id="6" name="Footer Placeholder 5"/>
          <p:cNvSpPr>
            <a:spLocks noGrp="1"/>
          </p:cNvSpPr>
          <p:nvPr>
            <p:ph type="ftr" sz="quarter" idx="11"/>
          </p:nvPr>
        </p:nvSpPr>
        <p:spPr>
          <a:xfrm>
            <a:off x="4038600" y="6356350"/>
            <a:ext cx="4114800" cy="365125"/>
          </a:xfrm>
        </p:spPr>
        <p:txBody>
          <a:bodyPr/>
          <a:lstStyle/>
          <a:p>
            <a:r>
              <a:rPr lang="en-US" dirty="0" smtClean="0"/>
              <a:t>From: Christopher </a:t>
            </a:r>
            <a:r>
              <a:rPr lang="en-US" dirty="0" err="1" smtClean="0"/>
              <a:t>Olah's</a:t>
            </a:r>
            <a:r>
              <a:rPr lang="en-US" dirty="0" smtClean="0"/>
              <a:t> blog http://</a:t>
            </a:r>
            <a:r>
              <a:rPr lang="en-US" dirty="0" err="1" smtClean="0"/>
              <a:t>colah.github.io</a:t>
            </a:r>
            <a:r>
              <a:rPr lang="en-US" dirty="0" smtClean="0"/>
              <a:t>/posts/2015-08-Understanding-LSTMs/</a:t>
            </a:r>
            <a:endParaRPr lang="en-US" dirty="0"/>
          </a:p>
        </p:txBody>
      </p:sp>
    </p:spTree>
    <p:extLst>
      <p:ext uri="{BB962C8B-B14F-4D97-AF65-F5344CB8AC3E}">
        <p14:creationId xmlns:p14="http://schemas.microsoft.com/office/powerpoint/2010/main" val="8797089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Step by Step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8150" y="2382044"/>
            <a:ext cx="8775700" cy="3238500"/>
          </a:xfrm>
        </p:spPr>
      </p:pic>
      <p:pic>
        <p:nvPicPr>
          <p:cNvPr id="4" name="Picture 3"/>
          <p:cNvPicPr>
            <a:picLocks noChangeAspect="1"/>
          </p:cNvPicPr>
          <p:nvPr/>
        </p:nvPicPr>
        <p:blipFill>
          <a:blip r:embed="rId3"/>
          <a:stretch>
            <a:fillRect/>
          </a:stretch>
        </p:blipFill>
        <p:spPr>
          <a:xfrm>
            <a:off x="8739880" y="50800"/>
            <a:ext cx="3442361" cy="2612984"/>
          </a:xfrm>
          <a:prstGeom prst="rect">
            <a:avLst/>
          </a:prstGeom>
        </p:spPr>
      </p:pic>
      <p:sp>
        <p:nvSpPr>
          <p:cNvPr id="6" name="Footer Placeholder 5"/>
          <p:cNvSpPr>
            <a:spLocks noGrp="1"/>
          </p:cNvSpPr>
          <p:nvPr>
            <p:ph type="ftr" sz="quarter" idx="11"/>
          </p:nvPr>
        </p:nvSpPr>
        <p:spPr>
          <a:xfrm>
            <a:off x="4038600" y="6356350"/>
            <a:ext cx="4114800" cy="365125"/>
          </a:xfrm>
        </p:spPr>
        <p:txBody>
          <a:bodyPr/>
          <a:lstStyle/>
          <a:p>
            <a:r>
              <a:rPr lang="en-US" dirty="0" smtClean="0"/>
              <a:t>From: Christopher </a:t>
            </a:r>
            <a:r>
              <a:rPr lang="en-US" dirty="0" err="1" smtClean="0"/>
              <a:t>Olah's</a:t>
            </a:r>
            <a:r>
              <a:rPr lang="en-US" dirty="0" smtClean="0"/>
              <a:t> blog http://</a:t>
            </a:r>
            <a:r>
              <a:rPr lang="en-US" dirty="0" err="1" smtClean="0"/>
              <a:t>colah.github.io</a:t>
            </a:r>
            <a:r>
              <a:rPr lang="en-US" dirty="0" smtClean="0"/>
              <a:t>/posts/2015-08-Understanding-LSTMs/</a:t>
            </a:r>
            <a:endParaRPr lang="en-US" dirty="0"/>
          </a:p>
        </p:txBody>
      </p:sp>
    </p:spTree>
    <p:extLst>
      <p:ext uri="{BB962C8B-B14F-4D97-AF65-F5344CB8AC3E}">
        <p14:creationId xmlns:p14="http://schemas.microsoft.com/office/powerpoint/2010/main" val="1224964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89" y="0"/>
            <a:ext cx="11469511" cy="6451600"/>
          </a:xfrm>
          <a:prstGeom prst="rect">
            <a:avLst/>
          </a:prstGeom>
        </p:spPr>
      </p:pic>
      <p:sp>
        <p:nvSpPr>
          <p:cNvPr id="5" name="Footer Placeholder 2"/>
          <p:cNvSpPr>
            <a:spLocks noGrp="1"/>
          </p:cNvSpPr>
          <p:nvPr>
            <p:ph type="ftr" sz="quarter" idx="11"/>
          </p:nvPr>
        </p:nvSpPr>
        <p:spPr>
          <a:xfrm>
            <a:off x="4038600" y="6356350"/>
            <a:ext cx="4114800" cy="365125"/>
          </a:xfrm>
        </p:spPr>
        <p:txBody>
          <a:bodyPr/>
          <a:lstStyle/>
          <a:p>
            <a:r>
              <a:rPr lang="en-US" dirty="0" err="1" smtClean="0"/>
              <a:t>From:Alec</a:t>
            </a:r>
            <a:r>
              <a:rPr lang="en-US" dirty="0" smtClean="0"/>
              <a:t> Radford generalsequencelearningwithrecurrentneuralnetworksfornextml-150217161745-conversion-gate01.pdf</a:t>
            </a:r>
            <a:endParaRPr lang="en-US" dirty="0"/>
          </a:p>
        </p:txBody>
      </p:sp>
    </p:spTree>
    <p:extLst>
      <p:ext uri="{BB962C8B-B14F-4D97-AF65-F5344CB8AC3E}">
        <p14:creationId xmlns:p14="http://schemas.microsoft.com/office/powerpoint/2010/main" val="1406416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Language Models (NNLMs)</a:t>
            </a:r>
            <a:endParaRPr lang="en-US" dirty="0"/>
          </a:p>
        </p:txBody>
      </p:sp>
      <p:sp>
        <p:nvSpPr>
          <p:cNvPr id="70" name="TextBox 39"/>
          <p:cNvSpPr txBox="1"/>
          <p:nvPr/>
        </p:nvSpPr>
        <p:spPr>
          <a:xfrm>
            <a:off x="2564619" y="6179828"/>
            <a:ext cx="89642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to</a:t>
            </a:r>
            <a:endParaRPr lang="en-US" altLang="zh-CN" sz="1372" b="0" dirty="0">
              <a:latin typeface="+mj-lt"/>
            </a:endParaRPr>
          </a:p>
        </p:txBody>
      </p:sp>
      <p:sp>
        <p:nvSpPr>
          <p:cNvPr id="71" name="TextBox 40"/>
          <p:cNvSpPr txBox="1"/>
          <p:nvPr/>
        </p:nvSpPr>
        <p:spPr>
          <a:xfrm>
            <a:off x="1578863" y="6179828"/>
            <a:ext cx="88895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drove</a:t>
            </a:r>
            <a:endParaRPr lang="en-US" altLang="zh-CN" sz="1372" b="0" dirty="0">
              <a:latin typeface="+mj-lt"/>
            </a:endParaRPr>
          </a:p>
        </p:txBody>
      </p:sp>
      <p:sp>
        <p:nvSpPr>
          <p:cNvPr id="72" name="TextBox 51"/>
          <p:cNvSpPr txBox="1"/>
          <p:nvPr/>
        </p:nvSpPr>
        <p:spPr>
          <a:xfrm>
            <a:off x="1990824" y="4751364"/>
            <a:ext cx="980315"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Hidden 1</a:t>
            </a:r>
            <a:endParaRPr lang="en-US" sz="1176" b="0" dirty="0">
              <a:latin typeface="+mj-lt"/>
            </a:endParaRPr>
          </a:p>
        </p:txBody>
      </p:sp>
      <p:sp>
        <p:nvSpPr>
          <p:cNvPr id="73" name="Double Bracket 72"/>
          <p:cNvSpPr/>
          <p:nvPr/>
        </p:nvSpPr>
        <p:spPr bwMode="auto">
          <a:xfrm>
            <a:off x="1539175" y="2084363"/>
            <a:ext cx="1805475" cy="1599959"/>
          </a:xfrm>
          <a:prstGeom prst="bracketPair">
            <a:avLst/>
          </a:prstGeom>
          <a:noFill/>
          <a:ln w="9525" cap="flat" cmpd="sng" algn="ctr">
            <a:solidFill>
              <a:schemeClr val="tx1"/>
            </a:solidFill>
            <a:prstDash val="solid"/>
            <a:round/>
            <a:headEnd type="none" w="med" len="med"/>
            <a:tailEnd type="none" w="med" len="med"/>
          </a:ln>
          <a:effectLst/>
        </p:spPr>
        <p:txBody>
          <a:bodyPr vert="horz" wrap="none" lIns="89642" tIns="44821" rIns="89642" bIns="44821" numCol="1" rtlCol="0" anchor="t" anchorCtr="0" compatLnSpc="1">
            <a:prstTxWarp prst="textNoShape">
              <a:avLst/>
            </a:prstTxWarp>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defTabSz="896386"/>
            <a:endParaRPr lang="en-US" sz="1372">
              <a:latin typeface="+mj-lt"/>
            </a:endParaRPr>
          </a:p>
        </p:txBody>
      </p:sp>
      <p:sp>
        <p:nvSpPr>
          <p:cNvPr id="74" name="TextBox 54"/>
          <p:cNvSpPr txBox="1"/>
          <p:nvPr/>
        </p:nvSpPr>
        <p:spPr>
          <a:xfrm>
            <a:off x="1608276" y="2454955"/>
            <a:ext cx="170814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aardvark = 0.0082</a:t>
            </a:r>
            <a:endParaRPr lang="en-US" sz="1372" b="0" dirty="0">
              <a:latin typeface="+mj-lt"/>
            </a:endParaRPr>
          </a:p>
        </p:txBody>
      </p:sp>
      <p:sp>
        <p:nvSpPr>
          <p:cNvPr id="75" name="TextBox 55"/>
          <p:cNvSpPr txBox="1"/>
          <p:nvPr/>
        </p:nvSpPr>
        <p:spPr>
          <a:xfrm>
            <a:off x="1613876" y="2977869"/>
            <a:ext cx="1631215"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dirty="0">
                <a:latin typeface="+mj-lt"/>
              </a:rPr>
              <a:t>store = 0.0191</a:t>
            </a:r>
            <a:endParaRPr lang="en-US" sz="1372" dirty="0">
              <a:latin typeface="+mj-lt"/>
            </a:endParaRPr>
          </a:p>
        </p:txBody>
      </p:sp>
      <p:sp>
        <p:nvSpPr>
          <p:cNvPr id="76" name="TextBox 57"/>
          <p:cNvSpPr txBox="1"/>
          <p:nvPr/>
        </p:nvSpPr>
        <p:spPr>
          <a:xfrm>
            <a:off x="1766807" y="3062253"/>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77" name="TextBox 58"/>
          <p:cNvSpPr txBox="1"/>
          <p:nvPr/>
        </p:nvSpPr>
        <p:spPr>
          <a:xfrm>
            <a:off x="1595801" y="3286807"/>
            <a:ext cx="158681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zygote = 0.003</a:t>
            </a:r>
            <a:endParaRPr lang="en-US" sz="1372" b="0" dirty="0">
              <a:latin typeface="+mj-lt"/>
            </a:endParaRPr>
          </a:p>
        </p:txBody>
      </p:sp>
      <p:sp>
        <p:nvSpPr>
          <p:cNvPr id="78" name="TextBox 59"/>
          <p:cNvSpPr txBox="1"/>
          <p:nvPr/>
        </p:nvSpPr>
        <p:spPr>
          <a:xfrm>
            <a:off x="593986" y="6179828"/>
            <a:ext cx="88895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he</a:t>
            </a:r>
            <a:endParaRPr lang="en-US" altLang="zh-CN" sz="1372" b="0" dirty="0">
              <a:latin typeface="+mj-lt"/>
            </a:endParaRPr>
          </a:p>
        </p:txBody>
      </p:sp>
      <p:sp>
        <p:nvSpPr>
          <p:cNvPr id="79" name="TextBox 39"/>
          <p:cNvSpPr txBox="1"/>
          <p:nvPr/>
        </p:nvSpPr>
        <p:spPr>
          <a:xfrm>
            <a:off x="3579415" y="6179828"/>
            <a:ext cx="89642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the</a:t>
            </a:r>
            <a:endParaRPr lang="en-US" altLang="zh-CN" sz="1372" b="0" dirty="0">
              <a:latin typeface="+mj-lt"/>
            </a:endParaRPr>
          </a:p>
        </p:txBody>
      </p:sp>
      <p:cxnSp>
        <p:nvCxnSpPr>
          <p:cNvPr id="80" name="Straight Arrow Connector 79"/>
          <p:cNvCxnSpPr/>
          <p:nvPr/>
        </p:nvCxnSpPr>
        <p:spPr bwMode="auto">
          <a:xfrm flipV="1">
            <a:off x="1000892" y="5865421"/>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1" name="TextBox 44"/>
          <p:cNvSpPr txBox="1"/>
          <p:nvPr/>
        </p:nvSpPr>
        <p:spPr>
          <a:xfrm>
            <a:off x="537189" y="5445217"/>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cxnSp>
        <p:nvCxnSpPr>
          <p:cNvPr id="82" name="Straight Arrow Connector 81"/>
          <p:cNvCxnSpPr/>
          <p:nvPr/>
        </p:nvCxnSpPr>
        <p:spPr bwMode="auto">
          <a:xfrm flipV="1">
            <a:off x="2046720" y="5865421"/>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3" name="Straight Arrow Connector 82"/>
          <p:cNvCxnSpPr/>
          <p:nvPr/>
        </p:nvCxnSpPr>
        <p:spPr bwMode="auto">
          <a:xfrm flipV="1">
            <a:off x="2983423" y="5865421"/>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4" name="Straight Arrow Connector 83"/>
          <p:cNvCxnSpPr/>
          <p:nvPr/>
        </p:nvCxnSpPr>
        <p:spPr bwMode="auto">
          <a:xfrm flipV="1">
            <a:off x="3988974" y="5865421"/>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5" name="TextBox 44"/>
          <p:cNvSpPr txBox="1"/>
          <p:nvPr/>
        </p:nvSpPr>
        <p:spPr>
          <a:xfrm>
            <a:off x="1570680" y="5445217"/>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sp>
        <p:nvSpPr>
          <p:cNvPr id="86" name="TextBox 44"/>
          <p:cNvSpPr txBox="1"/>
          <p:nvPr/>
        </p:nvSpPr>
        <p:spPr>
          <a:xfrm>
            <a:off x="2579717" y="5446766"/>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sp>
        <p:nvSpPr>
          <p:cNvPr id="87" name="TextBox 44"/>
          <p:cNvSpPr txBox="1"/>
          <p:nvPr/>
        </p:nvSpPr>
        <p:spPr>
          <a:xfrm>
            <a:off x="3588753" y="5452518"/>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cxnSp>
        <p:nvCxnSpPr>
          <p:cNvPr id="88" name="Straight Arrow Connector 87"/>
          <p:cNvCxnSpPr/>
          <p:nvPr/>
        </p:nvCxnSpPr>
        <p:spPr bwMode="auto">
          <a:xfrm flipV="1">
            <a:off x="2420231" y="5123248"/>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89" name="Rounded Rectangle 88"/>
          <p:cNvSpPr/>
          <p:nvPr/>
        </p:nvSpPr>
        <p:spPr bwMode="auto">
          <a:xfrm>
            <a:off x="1023788" y="4721753"/>
            <a:ext cx="2741081"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89"/>
          <p:cNvSpPr/>
          <p:nvPr/>
        </p:nvSpPr>
        <p:spPr bwMode="auto">
          <a:xfrm>
            <a:off x="564416" y="5417333"/>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ounded Rectangle 90"/>
          <p:cNvSpPr/>
          <p:nvPr/>
        </p:nvSpPr>
        <p:spPr bwMode="auto">
          <a:xfrm>
            <a:off x="1578863" y="5424740"/>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ounded Rectangle 91"/>
          <p:cNvSpPr/>
          <p:nvPr/>
        </p:nvSpPr>
        <p:spPr bwMode="auto">
          <a:xfrm>
            <a:off x="2585364" y="5417333"/>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ounded Rectangle 92"/>
          <p:cNvSpPr/>
          <p:nvPr/>
        </p:nvSpPr>
        <p:spPr bwMode="auto">
          <a:xfrm>
            <a:off x="3592688" y="5410032"/>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Arrow Connector 93"/>
          <p:cNvCxnSpPr/>
          <p:nvPr/>
        </p:nvCxnSpPr>
        <p:spPr bwMode="auto">
          <a:xfrm flipV="1">
            <a:off x="2412263" y="4421690"/>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5" name="Rounded Rectangle 94"/>
          <p:cNvSpPr/>
          <p:nvPr/>
        </p:nvSpPr>
        <p:spPr bwMode="auto">
          <a:xfrm>
            <a:off x="1015820" y="4000494"/>
            <a:ext cx="2741081"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51"/>
          <p:cNvSpPr txBox="1"/>
          <p:nvPr/>
        </p:nvSpPr>
        <p:spPr>
          <a:xfrm>
            <a:off x="6540601" y="2037997"/>
            <a:ext cx="980315"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Output</a:t>
            </a:r>
            <a:endParaRPr lang="en-US" sz="1176" b="0" dirty="0">
              <a:latin typeface="+mj-lt"/>
            </a:endParaRPr>
          </a:p>
        </p:txBody>
      </p:sp>
      <p:cxnSp>
        <p:nvCxnSpPr>
          <p:cNvPr id="97" name="Straight Arrow Connector 96"/>
          <p:cNvCxnSpPr/>
          <p:nvPr/>
        </p:nvCxnSpPr>
        <p:spPr bwMode="auto">
          <a:xfrm flipV="1">
            <a:off x="2360897" y="3674472"/>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8" name="TextBox 97"/>
          <p:cNvSpPr txBox="1"/>
          <p:nvPr/>
        </p:nvSpPr>
        <p:spPr>
          <a:xfrm>
            <a:off x="853192" y="1197905"/>
            <a:ext cx="3826391"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gradFill>
                  <a:gsLst>
                    <a:gs pos="2917">
                      <a:schemeClr val="tx1"/>
                    </a:gs>
                    <a:gs pos="30000">
                      <a:schemeClr val="tx1"/>
                    </a:gs>
                  </a:gsLst>
                  <a:lin ang="5400000" scaled="0"/>
                </a:gradFill>
              </a:rPr>
              <a:t>Feed-forward NNLM</a:t>
            </a:r>
          </a:p>
        </p:txBody>
      </p:sp>
      <p:sp>
        <p:nvSpPr>
          <p:cNvPr id="99" name="TextBox 98"/>
          <p:cNvSpPr txBox="1"/>
          <p:nvPr/>
        </p:nvSpPr>
        <p:spPr>
          <a:xfrm>
            <a:off x="6347045" y="1101839"/>
            <a:ext cx="382639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gradFill>
                  <a:gsLst>
                    <a:gs pos="2917">
                      <a:schemeClr val="tx1"/>
                    </a:gs>
                    <a:gs pos="30000">
                      <a:schemeClr val="tx1"/>
                    </a:gs>
                  </a:gsLst>
                  <a:lin ang="5400000" scaled="0"/>
                </a:gradFill>
              </a:rPr>
              <a:t>Recurrent NNLM</a:t>
            </a:r>
          </a:p>
        </p:txBody>
      </p:sp>
      <p:cxnSp>
        <p:nvCxnSpPr>
          <p:cNvPr id="101" name="Straight Connector 100"/>
          <p:cNvCxnSpPr/>
          <p:nvPr/>
        </p:nvCxnSpPr>
        <p:spPr>
          <a:xfrm>
            <a:off x="4900767" y="1337342"/>
            <a:ext cx="0" cy="514421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59"/>
          <p:cNvSpPr txBox="1"/>
          <p:nvPr/>
        </p:nvSpPr>
        <p:spPr>
          <a:xfrm>
            <a:off x="6262799" y="5592138"/>
            <a:ext cx="88895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he</a:t>
            </a:r>
            <a:endParaRPr lang="en-US" altLang="zh-CN" sz="1372" b="0" dirty="0">
              <a:latin typeface="+mj-lt"/>
            </a:endParaRPr>
          </a:p>
        </p:txBody>
      </p:sp>
      <p:cxnSp>
        <p:nvCxnSpPr>
          <p:cNvPr id="103" name="Straight Arrow Connector 102"/>
          <p:cNvCxnSpPr/>
          <p:nvPr/>
        </p:nvCxnSpPr>
        <p:spPr bwMode="auto">
          <a:xfrm flipV="1">
            <a:off x="6701144" y="5265100"/>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4" name="TextBox 44"/>
          <p:cNvSpPr txBox="1"/>
          <p:nvPr/>
        </p:nvSpPr>
        <p:spPr>
          <a:xfrm>
            <a:off x="6245405" y="4857527"/>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sp>
        <p:nvSpPr>
          <p:cNvPr id="105" name="Rounded Rectangle 104"/>
          <p:cNvSpPr/>
          <p:nvPr/>
        </p:nvSpPr>
        <p:spPr bwMode="auto">
          <a:xfrm>
            <a:off x="6272631" y="4829643"/>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51"/>
          <p:cNvSpPr txBox="1"/>
          <p:nvPr/>
        </p:nvSpPr>
        <p:spPr>
          <a:xfrm>
            <a:off x="6033981" y="4103426"/>
            <a:ext cx="1396731"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Recurrent Hidden</a:t>
            </a:r>
            <a:endParaRPr lang="en-US" sz="1176" b="0" dirty="0">
              <a:latin typeface="+mj-lt"/>
            </a:endParaRPr>
          </a:p>
        </p:txBody>
      </p:sp>
      <p:sp>
        <p:nvSpPr>
          <p:cNvPr id="109" name="Rounded Rectangle 108"/>
          <p:cNvSpPr/>
          <p:nvPr/>
        </p:nvSpPr>
        <p:spPr bwMode="auto">
          <a:xfrm>
            <a:off x="5590700" y="4047508"/>
            <a:ext cx="2212745"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Arrow Connector 111"/>
          <p:cNvCxnSpPr/>
          <p:nvPr/>
        </p:nvCxnSpPr>
        <p:spPr bwMode="auto">
          <a:xfrm flipV="1">
            <a:off x="6705245" y="4459308"/>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3" name="TextBox 59"/>
          <p:cNvSpPr txBox="1"/>
          <p:nvPr/>
        </p:nvSpPr>
        <p:spPr>
          <a:xfrm>
            <a:off x="9241031" y="5599743"/>
            <a:ext cx="888955" cy="301727"/>
          </a:xfrm>
          <a:prstGeom prst="rect">
            <a:avLst/>
          </a:prstGeom>
          <a:noFill/>
          <a:ln>
            <a:solidFill>
              <a:schemeClr val="tx1"/>
            </a:solidFill>
          </a:ln>
        </p:spPr>
        <p:txBody>
          <a:bodyPr wrap="square" rtlCol="0" anchor="ctr">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altLang="zh-CN" sz="1372" b="0" dirty="0">
                <a:latin typeface="+mj-lt"/>
              </a:rPr>
              <a:t>drove</a:t>
            </a:r>
            <a:endParaRPr lang="en-US" altLang="zh-CN" sz="1372" b="0" dirty="0">
              <a:latin typeface="+mj-lt"/>
            </a:endParaRPr>
          </a:p>
        </p:txBody>
      </p:sp>
      <p:cxnSp>
        <p:nvCxnSpPr>
          <p:cNvPr id="114" name="Straight Arrow Connector 113"/>
          <p:cNvCxnSpPr/>
          <p:nvPr/>
        </p:nvCxnSpPr>
        <p:spPr bwMode="auto">
          <a:xfrm flipV="1">
            <a:off x="9718778" y="5272706"/>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5" name="TextBox 44"/>
          <p:cNvSpPr txBox="1"/>
          <p:nvPr/>
        </p:nvSpPr>
        <p:spPr>
          <a:xfrm>
            <a:off x="9233488" y="4865133"/>
            <a:ext cx="955089"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176" b="0" dirty="0">
                <a:latin typeface="+mj-lt"/>
              </a:rPr>
              <a:t>Embedding</a:t>
            </a:r>
            <a:endParaRPr lang="en-US" sz="1176" b="0" dirty="0">
              <a:latin typeface="+mj-lt"/>
            </a:endParaRPr>
          </a:p>
        </p:txBody>
      </p:sp>
      <p:sp>
        <p:nvSpPr>
          <p:cNvPr id="116" name="Rounded Rectangle 115"/>
          <p:cNvSpPr/>
          <p:nvPr/>
        </p:nvSpPr>
        <p:spPr bwMode="auto">
          <a:xfrm>
            <a:off x="9260714" y="4837249"/>
            <a:ext cx="912722"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51"/>
          <p:cNvSpPr txBox="1"/>
          <p:nvPr/>
        </p:nvSpPr>
        <p:spPr>
          <a:xfrm>
            <a:off x="9091868" y="4082692"/>
            <a:ext cx="1396731"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Recurrent Hidden</a:t>
            </a:r>
            <a:endParaRPr lang="en-US" sz="1176" b="0" dirty="0">
              <a:latin typeface="+mj-lt"/>
            </a:endParaRPr>
          </a:p>
        </p:txBody>
      </p:sp>
      <p:sp>
        <p:nvSpPr>
          <p:cNvPr id="118" name="Rounded Rectangle 117"/>
          <p:cNvSpPr/>
          <p:nvPr/>
        </p:nvSpPr>
        <p:spPr bwMode="auto">
          <a:xfrm>
            <a:off x="8574581" y="4055114"/>
            <a:ext cx="2212745" cy="341922"/>
          </a:xfrm>
          <a:prstGeom prst="round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Arrow Connector 118"/>
          <p:cNvCxnSpPr/>
          <p:nvPr/>
        </p:nvCxnSpPr>
        <p:spPr bwMode="auto">
          <a:xfrm flipV="1">
            <a:off x="9693328" y="4466914"/>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2" name="Straight Arrow Connector 121"/>
          <p:cNvCxnSpPr/>
          <p:nvPr/>
        </p:nvCxnSpPr>
        <p:spPr bwMode="auto">
          <a:xfrm>
            <a:off x="8018448" y="4210147"/>
            <a:ext cx="34046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0" name="Straight Arrow Connector 139"/>
          <p:cNvCxnSpPr/>
          <p:nvPr/>
        </p:nvCxnSpPr>
        <p:spPr bwMode="auto">
          <a:xfrm flipV="1">
            <a:off x="6649628" y="3678060"/>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6" name="Straight Arrow Connector 145"/>
          <p:cNvCxnSpPr/>
          <p:nvPr/>
        </p:nvCxnSpPr>
        <p:spPr bwMode="auto">
          <a:xfrm flipV="1">
            <a:off x="9639132" y="3678060"/>
            <a:ext cx="0" cy="2241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9" name="TextBox 57"/>
          <p:cNvSpPr txBox="1"/>
          <p:nvPr/>
        </p:nvSpPr>
        <p:spPr>
          <a:xfrm>
            <a:off x="1754100" y="2679061"/>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154" name="Double Bracket 153"/>
          <p:cNvSpPr/>
          <p:nvPr/>
        </p:nvSpPr>
        <p:spPr bwMode="auto">
          <a:xfrm>
            <a:off x="5915374" y="1975170"/>
            <a:ext cx="1805475" cy="1599959"/>
          </a:xfrm>
          <a:prstGeom prst="bracketPair">
            <a:avLst/>
          </a:prstGeom>
          <a:noFill/>
          <a:ln w="9525" cap="flat" cmpd="sng" algn="ctr">
            <a:solidFill>
              <a:schemeClr val="tx1"/>
            </a:solidFill>
            <a:prstDash val="solid"/>
            <a:round/>
            <a:headEnd type="none" w="med" len="med"/>
            <a:tailEnd type="none" w="med" len="med"/>
          </a:ln>
          <a:effectLst/>
        </p:spPr>
        <p:txBody>
          <a:bodyPr vert="horz" wrap="none" lIns="89642" tIns="44821" rIns="89642" bIns="44821" numCol="1" rtlCol="0" anchor="t" anchorCtr="0" compatLnSpc="1">
            <a:prstTxWarp prst="textNoShape">
              <a:avLst/>
            </a:prstTxWarp>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defTabSz="896386"/>
            <a:endParaRPr lang="en-US" sz="1372">
              <a:latin typeface="+mj-lt"/>
            </a:endParaRPr>
          </a:p>
        </p:txBody>
      </p:sp>
      <p:sp>
        <p:nvSpPr>
          <p:cNvPr id="155" name="TextBox 54"/>
          <p:cNvSpPr txBox="1"/>
          <p:nvPr/>
        </p:nvSpPr>
        <p:spPr>
          <a:xfrm>
            <a:off x="5984475" y="2305551"/>
            <a:ext cx="170814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aardvark = 0.000041</a:t>
            </a:r>
            <a:endParaRPr lang="en-US" sz="1372" b="0" dirty="0">
              <a:latin typeface="+mj-lt"/>
            </a:endParaRPr>
          </a:p>
        </p:txBody>
      </p:sp>
      <p:sp>
        <p:nvSpPr>
          <p:cNvPr id="156" name="TextBox 55"/>
          <p:cNvSpPr txBox="1"/>
          <p:nvPr/>
        </p:nvSpPr>
        <p:spPr>
          <a:xfrm>
            <a:off x="5936838" y="2828465"/>
            <a:ext cx="1631215"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dirty="0">
                <a:latin typeface="+mj-lt"/>
              </a:rPr>
              <a:t>drove = 0.045</a:t>
            </a:r>
            <a:endParaRPr lang="en-US" sz="1372" dirty="0">
              <a:latin typeface="+mj-lt"/>
            </a:endParaRPr>
          </a:p>
        </p:txBody>
      </p:sp>
      <p:sp>
        <p:nvSpPr>
          <p:cNvPr id="157" name="TextBox 57"/>
          <p:cNvSpPr txBox="1"/>
          <p:nvPr/>
        </p:nvSpPr>
        <p:spPr>
          <a:xfrm>
            <a:off x="6143006" y="2953060"/>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158" name="TextBox 58"/>
          <p:cNvSpPr txBox="1"/>
          <p:nvPr/>
        </p:nvSpPr>
        <p:spPr>
          <a:xfrm>
            <a:off x="5972000" y="3177613"/>
            <a:ext cx="158681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zygote = 0.00003</a:t>
            </a:r>
            <a:endParaRPr lang="en-US" sz="1372" b="0" dirty="0">
              <a:latin typeface="+mj-lt"/>
            </a:endParaRPr>
          </a:p>
        </p:txBody>
      </p:sp>
      <p:sp>
        <p:nvSpPr>
          <p:cNvPr id="159" name="TextBox 57"/>
          <p:cNvSpPr txBox="1"/>
          <p:nvPr/>
        </p:nvSpPr>
        <p:spPr>
          <a:xfrm>
            <a:off x="6130300" y="2529657"/>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160" name="Double Bracket 159"/>
          <p:cNvSpPr/>
          <p:nvPr/>
        </p:nvSpPr>
        <p:spPr bwMode="auto">
          <a:xfrm>
            <a:off x="8683124" y="1969682"/>
            <a:ext cx="1805475" cy="1599959"/>
          </a:xfrm>
          <a:prstGeom prst="bracketPair">
            <a:avLst/>
          </a:prstGeom>
          <a:noFill/>
          <a:ln w="9525" cap="flat" cmpd="sng" algn="ctr">
            <a:solidFill>
              <a:schemeClr val="tx1"/>
            </a:solidFill>
            <a:prstDash val="solid"/>
            <a:round/>
            <a:headEnd type="none" w="med" len="med"/>
            <a:tailEnd type="none" w="med" len="med"/>
          </a:ln>
          <a:effectLst/>
        </p:spPr>
        <p:txBody>
          <a:bodyPr vert="horz" wrap="none" lIns="89642" tIns="44821" rIns="89642" bIns="44821" numCol="1" rtlCol="0" anchor="t" anchorCtr="0" compatLnSpc="1">
            <a:prstTxWarp prst="textNoShape">
              <a:avLst/>
            </a:prstTxWarp>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defTabSz="896386"/>
            <a:endParaRPr lang="en-US" sz="1372">
              <a:latin typeface="+mj-lt"/>
            </a:endParaRPr>
          </a:p>
        </p:txBody>
      </p:sp>
      <p:sp>
        <p:nvSpPr>
          <p:cNvPr id="161" name="TextBox 54"/>
          <p:cNvSpPr txBox="1"/>
          <p:nvPr/>
        </p:nvSpPr>
        <p:spPr>
          <a:xfrm>
            <a:off x="8752226" y="2305551"/>
            <a:ext cx="170814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aardvark = 0.000054</a:t>
            </a:r>
            <a:endParaRPr lang="en-US" sz="1372" b="0" dirty="0">
              <a:latin typeface="+mj-lt"/>
            </a:endParaRPr>
          </a:p>
        </p:txBody>
      </p:sp>
      <p:sp>
        <p:nvSpPr>
          <p:cNvPr id="162" name="TextBox 55"/>
          <p:cNvSpPr txBox="1"/>
          <p:nvPr/>
        </p:nvSpPr>
        <p:spPr>
          <a:xfrm>
            <a:off x="8704589" y="2828465"/>
            <a:ext cx="1631215"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dirty="0">
                <a:latin typeface="+mj-lt"/>
              </a:rPr>
              <a:t>to = 0.267</a:t>
            </a:r>
            <a:endParaRPr lang="en-US" sz="1372" dirty="0">
              <a:latin typeface="+mj-lt"/>
            </a:endParaRPr>
          </a:p>
        </p:txBody>
      </p:sp>
      <p:sp>
        <p:nvSpPr>
          <p:cNvPr id="163" name="TextBox 57"/>
          <p:cNvSpPr txBox="1"/>
          <p:nvPr/>
        </p:nvSpPr>
        <p:spPr>
          <a:xfrm>
            <a:off x="8910757" y="2947572"/>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164" name="TextBox 58"/>
          <p:cNvSpPr txBox="1"/>
          <p:nvPr/>
        </p:nvSpPr>
        <p:spPr>
          <a:xfrm>
            <a:off x="8739751" y="3172125"/>
            <a:ext cx="1586819"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zygote = 0.000009</a:t>
            </a:r>
            <a:endParaRPr lang="en-US" sz="1372" b="0" dirty="0">
              <a:latin typeface="+mj-lt"/>
            </a:endParaRPr>
          </a:p>
        </p:txBody>
      </p:sp>
      <p:sp>
        <p:nvSpPr>
          <p:cNvPr id="165" name="TextBox 57"/>
          <p:cNvSpPr txBox="1"/>
          <p:nvPr/>
        </p:nvSpPr>
        <p:spPr>
          <a:xfrm>
            <a:off x="8898050" y="2529657"/>
            <a:ext cx="1117656" cy="30172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pPr algn="ctr"/>
            <a:r>
              <a:rPr lang="en-US" sz="1372" b="0" dirty="0">
                <a:latin typeface="+mj-lt"/>
              </a:rPr>
              <a:t>…</a:t>
            </a:r>
            <a:endParaRPr lang="en-US" sz="1372" b="0" dirty="0">
              <a:latin typeface="+mj-lt"/>
            </a:endParaRPr>
          </a:p>
        </p:txBody>
      </p:sp>
      <p:sp>
        <p:nvSpPr>
          <p:cNvPr id="166" name="TextBox 51"/>
          <p:cNvSpPr txBox="1"/>
          <p:nvPr/>
        </p:nvSpPr>
        <p:spPr>
          <a:xfrm>
            <a:off x="2035611" y="4047454"/>
            <a:ext cx="980315"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Hidden 2</a:t>
            </a:r>
            <a:endParaRPr lang="en-US" sz="1176" b="0" dirty="0">
              <a:latin typeface="+mj-lt"/>
            </a:endParaRPr>
          </a:p>
        </p:txBody>
      </p:sp>
      <p:sp>
        <p:nvSpPr>
          <p:cNvPr id="167" name="TextBox 51"/>
          <p:cNvSpPr txBox="1"/>
          <p:nvPr/>
        </p:nvSpPr>
        <p:spPr>
          <a:xfrm>
            <a:off x="2150569" y="2118953"/>
            <a:ext cx="980315"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Output</a:t>
            </a:r>
            <a:endParaRPr lang="en-US" sz="1176" b="0" dirty="0">
              <a:latin typeface="+mj-lt"/>
            </a:endParaRPr>
          </a:p>
        </p:txBody>
      </p:sp>
      <p:sp>
        <p:nvSpPr>
          <p:cNvPr id="168" name="TextBox 51"/>
          <p:cNvSpPr txBox="1"/>
          <p:nvPr/>
        </p:nvSpPr>
        <p:spPr>
          <a:xfrm>
            <a:off x="9300076" y="2061355"/>
            <a:ext cx="980315" cy="271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1200" b="1" kern="1200">
                <a:solidFill>
                  <a:schemeClr val="tx1"/>
                </a:solidFill>
                <a:latin typeface="Arial" charset="0"/>
                <a:ea typeface="ＭＳ Ｐゴシック" pitchFamily="34" charset="-128"/>
                <a:cs typeface="+mn-cs"/>
              </a:defRPr>
            </a:lvl5pPr>
            <a:lvl6pPr marL="2286000" algn="l" defTabSz="914400" rtl="0" eaLnBrk="1" latinLnBrk="0" hangingPunct="1">
              <a:defRPr sz="1200" b="1" kern="1200">
                <a:solidFill>
                  <a:schemeClr val="tx1"/>
                </a:solidFill>
                <a:latin typeface="Arial" charset="0"/>
                <a:ea typeface="ＭＳ Ｐゴシック" pitchFamily="34" charset="-128"/>
                <a:cs typeface="+mn-cs"/>
              </a:defRPr>
            </a:lvl6pPr>
            <a:lvl7pPr marL="2743200" algn="l" defTabSz="914400" rtl="0" eaLnBrk="1" latinLnBrk="0" hangingPunct="1">
              <a:defRPr sz="1200" b="1" kern="1200">
                <a:solidFill>
                  <a:schemeClr val="tx1"/>
                </a:solidFill>
                <a:latin typeface="Arial" charset="0"/>
                <a:ea typeface="ＭＳ Ｐゴシック" pitchFamily="34" charset="-128"/>
                <a:cs typeface="+mn-cs"/>
              </a:defRPr>
            </a:lvl7pPr>
            <a:lvl8pPr marL="3200400" algn="l" defTabSz="914400" rtl="0" eaLnBrk="1" latinLnBrk="0" hangingPunct="1">
              <a:defRPr sz="1200" b="1" kern="1200">
                <a:solidFill>
                  <a:schemeClr val="tx1"/>
                </a:solidFill>
                <a:latin typeface="Arial" charset="0"/>
                <a:ea typeface="ＭＳ Ｐゴシック" pitchFamily="34" charset="-128"/>
                <a:cs typeface="+mn-cs"/>
              </a:defRPr>
            </a:lvl8pPr>
            <a:lvl9pPr marL="3657600" algn="l" defTabSz="914400" rtl="0" eaLnBrk="1" latinLnBrk="0" hangingPunct="1">
              <a:defRPr sz="1200" b="1" kern="1200">
                <a:solidFill>
                  <a:schemeClr val="tx1"/>
                </a:solidFill>
                <a:latin typeface="Arial" charset="0"/>
                <a:ea typeface="ＭＳ Ｐゴシック" pitchFamily="34" charset="-128"/>
                <a:cs typeface="+mn-cs"/>
              </a:defRPr>
            </a:lvl9pPr>
          </a:lstStyle>
          <a:p>
            <a:r>
              <a:rPr lang="en-US" sz="1176" b="0" dirty="0">
                <a:latin typeface="+mj-lt"/>
              </a:rPr>
              <a:t>Output</a:t>
            </a:r>
            <a:endParaRPr lang="en-US" sz="1176" b="0" dirty="0">
              <a:latin typeface="+mj-lt"/>
            </a:endParaRPr>
          </a:p>
        </p:txBody>
      </p:sp>
      <p:cxnSp>
        <p:nvCxnSpPr>
          <p:cNvPr id="169" name="Straight Arrow Connector 168"/>
          <p:cNvCxnSpPr/>
          <p:nvPr/>
        </p:nvCxnSpPr>
        <p:spPr>
          <a:xfrm>
            <a:off x="11623953" y="291513"/>
            <a:ext cx="298808" cy="0"/>
          </a:xfrm>
          <a:prstGeom prst="straightConnector1">
            <a:avLst/>
          </a:prstGeom>
          <a:ln w="25400">
            <a:solidFill>
              <a:schemeClr val="tx2">
                <a:lumMod val="20000"/>
                <a:lumOff val="8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53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p:bldP spid="102" grpId="0" animBg="1"/>
      <p:bldP spid="104" grpId="0"/>
      <p:bldP spid="105" grpId="0" animBg="1"/>
      <p:bldP spid="108" grpId="0"/>
      <p:bldP spid="109" grpId="0" animBg="1"/>
      <p:bldP spid="113" grpId="0" animBg="1"/>
      <p:bldP spid="115" grpId="0"/>
      <p:bldP spid="116" grpId="0" animBg="1"/>
      <p:bldP spid="117" grpId="0"/>
      <p:bldP spid="118" grpId="0" animBg="1"/>
      <p:bldP spid="154" grpId="0" animBg="1"/>
      <p:bldP spid="155" grpId="0"/>
      <p:bldP spid="156" grpId="0"/>
      <p:bldP spid="157" grpId="0"/>
      <p:bldP spid="158" grpId="0"/>
      <p:bldP spid="159" grpId="0"/>
      <p:bldP spid="160" grpId="0" animBg="1"/>
      <p:bldP spid="161" grpId="0"/>
      <p:bldP spid="162" grpId="0"/>
      <p:bldP spid="163" grpId="0"/>
      <p:bldP spid="164" grpId="0"/>
      <p:bldP spid="165" grpId="0"/>
      <p:bldP spid="16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Learning/Momentum</a:t>
            </a:r>
            <a:endParaRPr lang="en-US" dirty="0"/>
          </a:p>
        </p:txBody>
      </p:sp>
      <p:sp>
        <p:nvSpPr>
          <p:cNvPr id="3" name="Text Placeholder 2"/>
          <p:cNvSpPr>
            <a:spLocks noGrp="1"/>
          </p:cNvSpPr>
          <p:nvPr>
            <p:ph type="body" sz="quarter" idx="11"/>
          </p:nvPr>
        </p:nvSpPr>
        <p:spPr>
          <a:xfrm>
            <a:off x="269239" y="1189494"/>
            <a:ext cx="11655841" cy="5775041"/>
          </a:xfrm>
        </p:spPr>
        <p:txBody>
          <a:bodyPr/>
          <a:lstStyle/>
          <a:p>
            <a:r>
              <a:rPr lang="en-US" dirty="0" smtClean="0"/>
              <a:t>Many different options for adaptive learning/momentum:</a:t>
            </a:r>
          </a:p>
          <a:p>
            <a:pPr lvl="1"/>
            <a:r>
              <a:rPr lang="en-US" dirty="0" err="1" smtClean="0"/>
              <a:t>AdaGrad</a:t>
            </a:r>
            <a:r>
              <a:rPr lang="en-US" dirty="0" smtClean="0"/>
              <a:t>, </a:t>
            </a:r>
            <a:r>
              <a:rPr lang="en-US" dirty="0" err="1" smtClean="0"/>
              <a:t>AdaDelta</a:t>
            </a:r>
            <a:r>
              <a:rPr lang="en-US" dirty="0" smtClean="0"/>
              <a:t>, </a:t>
            </a:r>
            <a:r>
              <a:rPr lang="en-US" dirty="0" err="1" smtClean="0"/>
              <a:t>Nesterov’s</a:t>
            </a:r>
            <a:r>
              <a:rPr lang="en-US" dirty="0" smtClean="0"/>
              <a:t> Momentum, Adam</a:t>
            </a:r>
          </a:p>
          <a:p>
            <a:r>
              <a:rPr lang="en-US" dirty="0" smtClean="0"/>
              <a:t>Methods </a:t>
            </a:r>
            <a:r>
              <a:rPr lang="en-US" dirty="0"/>
              <a:t>used in NNMT papers:</a:t>
            </a:r>
          </a:p>
          <a:p>
            <a:pPr lvl="1"/>
            <a:r>
              <a:rPr lang="en-US" dirty="0"/>
              <a:t>Devlin 2014 – </a:t>
            </a:r>
            <a:r>
              <a:rPr lang="en-US" dirty="0" smtClean="0"/>
              <a:t>Plain SGD</a:t>
            </a:r>
            <a:endParaRPr lang="en-US" dirty="0"/>
          </a:p>
          <a:p>
            <a:pPr lvl="1"/>
            <a:r>
              <a:rPr lang="en-US" dirty="0" err="1"/>
              <a:t>Sutskever</a:t>
            </a:r>
            <a:r>
              <a:rPr lang="en-US" dirty="0"/>
              <a:t> 2014 </a:t>
            </a:r>
            <a:r>
              <a:rPr lang="en-US" dirty="0" smtClean="0"/>
              <a:t>– Plain SGD + Clipping</a:t>
            </a:r>
            <a:endParaRPr lang="en-US" dirty="0"/>
          </a:p>
          <a:p>
            <a:pPr lvl="1"/>
            <a:r>
              <a:rPr lang="en-US" dirty="0" err="1"/>
              <a:t>Bahdanau</a:t>
            </a:r>
            <a:r>
              <a:rPr lang="en-US" dirty="0"/>
              <a:t> 2014 – </a:t>
            </a:r>
            <a:r>
              <a:rPr lang="en-US" dirty="0" err="1" smtClean="0"/>
              <a:t>AdaDelta</a:t>
            </a:r>
            <a:endParaRPr lang="en-US" dirty="0" smtClean="0"/>
          </a:p>
          <a:p>
            <a:pPr lvl="1"/>
            <a:r>
              <a:rPr lang="en-US" dirty="0" err="1" smtClean="0"/>
              <a:t>Vinyals</a:t>
            </a:r>
            <a:r>
              <a:rPr lang="en-US" dirty="0" smtClean="0"/>
              <a:t> 2015 (“</a:t>
            </a:r>
            <a:r>
              <a:rPr lang="en-US" i="1" dirty="0" smtClean="0"/>
              <a:t>A neural conversation model</a:t>
            </a:r>
            <a:r>
              <a:rPr lang="en-US" dirty="0" smtClean="0"/>
              <a:t>”) – Plain SGD + Clipping for small model, </a:t>
            </a:r>
            <a:r>
              <a:rPr lang="en-US" dirty="0" err="1" smtClean="0"/>
              <a:t>AdaGrad</a:t>
            </a:r>
            <a:r>
              <a:rPr lang="en-US" dirty="0" smtClean="0"/>
              <a:t> for large model</a:t>
            </a:r>
          </a:p>
          <a:p>
            <a:r>
              <a:rPr lang="en-US" b="1" dirty="0"/>
              <a:t>Problem</a:t>
            </a:r>
            <a:r>
              <a:rPr lang="en-US" dirty="0"/>
              <a:t>: Most are not friendly to sparse gradients</a:t>
            </a:r>
          </a:p>
          <a:p>
            <a:pPr lvl="1"/>
            <a:r>
              <a:rPr lang="en-US" dirty="0"/>
              <a:t>Weight must still be updated when gradient is zero</a:t>
            </a:r>
          </a:p>
          <a:p>
            <a:pPr lvl="1"/>
            <a:r>
              <a:rPr lang="en-US" dirty="0"/>
              <a:t>Very expensive for embedding layer and output layer</a:t>
            </a:r>
          </a:p>
          <a:p>
            <a:pPr lvl="1"/>
            <a:r>
              <a:rPr lang="en-US" dirty="0"/>
              <a:t>Only </a:t>
            </a:r>
            <a:r>
              <a:rPr lang="en-US" dirty="0" err="1"/>
              <a:t>AdaGrad</a:t>
            </a:r>
            <a:r>
              <a:rPr lang="en-US" dirty="0"/>
              <a:t> is friendly to sparse gradients</a:t>
            </a:r>
          </a:p>
          <a:p>
            <a:pPr lvl="1"/>
            <a:endParaRPr lang="en-US" dirty="0" smtClean="0"/>
          </a:p>
        </p:txBody>
      </p:sp>
      <p:cxnSp>
        <p:nvCxnSpPr>
          <p:cNvPr id="4" name="Straight Arrow Connector 3"/>
          <p:cNvCxnSpPr/>
          <p:nvPr/>
        </p:nvCxnSpPr>
        <p:spPr>
          <a:xfrm>
            <a:off x="11623953" y="291513"/>
            <a:ext cx="298808" cy="0"/>
          </a:xfrm>
          <a:prstGeom prst="straightConnector1">
            <a:avLst/>
          </a:prstGeom>
          <a:ln w="25400">
            <a:solidFill>
              <a:schemeClr val="tx2">
                <a:lumMod val="20000"/>
                <a:lumOff val="8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163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Learning/Momentum</a:t>
            </a:r>
          </a:p>
        </p:txBody>
      </p:sp>
      <p:sp>
        <p:nvSpPr>
          <p:cNvPr id="3" name="Text Placeholder 2"/>
          <p:cNvSpPr>
            <a:spLocks noGrp="1"/>
          </p:cNvSpPr>
          <p:nvPr>
            <p:ph type="body" sz="quarter" idx="11"/>
          </p:nvPr>
        </p:nvSpPr>
        <p:spPr>
          <a:xfrm>
            <a:off x="269239" y="1189494"/>
            <a:ext cx="11655841" cy="4878708"/>
          </a:xfrm>
        </p:spPr>
        <p:txBody>
          <a:bodyPr/>
          <a:lstStyle/>
          <a:p>
            <a:r>
              <a:rPr lang="en-US" dirty="0" smtClean="0"/>
              <a:t>For LSTM LM, clipping allows for a higher initial learning rate</a:t>
            </a:r>
          </a:p>
          <a:p>
            <a:pPr lvl="1"/>
            <a:r>
              <a:rPr lang="en-US" dirty="0" smtClean="0"/>
              <a:t>On </a:t>
            </a:r>
            <a:r>
              <a:rPr lang="en-US" dirty="0"/>
              <a:t>average, only 363 out of 44,819,543 gradients are clipped per update with learning rate = </a:t>
            </a:r>
            <a:r>
              <a:rPr lang="en-US" dirty="0" smtClean="0"/>
              <a:t>1.0</a:t>
            </a:r>
          </a:p>
          <a:p>
            <a:pPr lvl="1"/>
            <a:r>
              <a:rPr lang="en-US" dirty="0"/>
              <a:t>But the overall gains in </a:t>
            </a:r>
            <a:r>
              <a:rPr lang="en-US" dirty="0" smtClean="0"/>
              <a:t>perplexity from clipping </a:t>
            </a:r>
            <a:r>
              <a:rPr lang="en-US" dirty="0"/>
              <a:t>are not very </a:t>
            </a:r>
            <a:r>
              <a:rPr lang="en-US" dirty="0" smtClean="0"/>
              <a:t>large</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336145" lvl="1" indent="0">
              <a:buNone/>
            </a:pPr>
            <a:endParaRPr lang="en-US" dirty="0" smtClean="0"/>
          </a:p>
        </p:txBody>
      </p:sp>
      <p:graphicFrame>
        <p:nvGraphicFramePr>
          <p:cNvPr id="4" name="Table 3"/>
          <p:cNvGraphicFramePr>
            <a:graphicFrameLocks noGrp="1"/>
          </p:cNvGraphicFramePr>
          <p:nvPr>
            <p:extLst/>
          </p:nvPr>
        </p:nvGraphicFramePr>
        <p:xfrm>
          <a:off x="792153" y="3653106"/>
          <a:ext cx="4888351" cy="2501621"/>
        </p:xfrm>
        <a:graphic>
          <a:graphicData uri="http://schemas.openxmlformats.org/drawingml/2006/table">
            <a:tbl>
              <a:tblPr firstRow="1" bandRow="1">
                <a:tableStyleId>{5C22544A-7EE6-4342-B048-85BDC9FD1C3A}</a:tableStyleId>
              </a:tblPr>
              <a:tblGrid>
                <a:gridCol w="2345645">
                  <a:extLst>
                    <a:ext uri="{9D8B030D-6E8A-4147-A177-3AD203B41FA5}">
                      <a16:colId xmlns="" xmlns:a16="http://schemas.microsoft.com/office/drawing/2014/main" val="2659492443"/>
                    </a:ext>
                  </a:extLst>
                </a:gridCol>
                <a:gridCol w="1160434">
                  <a:extLst>
                    <a:ext uri="{9D8B030D-6E8A-4147-A177-3AD203B41FA5}">
                      <a16:colId xmlns="" xmlns:a16="http://schemas.microsoft.com/office/drawing/2014/main" val="3995752223"/>
                    </a:ext>
                  </a:extLst>
                </a:gridCol>
                <a:gridCol w="1382272">
                  <a:extLst>
                    <a:ext uri="{9D8B030D-6E8A-4147-A177-3AD203B41FA5}">
                      <a16:colId xmlns="" xmlns:a16="http://schemas.microsoft.com/office/drawing/2014/main" val="1602058972"/>
                    </a:ext>
                  </a:extLst>
                </a:gridCol>
              </a:tblGrid>
              <a:tr h="627497">
                <a:tc>
                  <a:txBody>
                    <a:bodyPr/>
                    <a:lstStyle/>
                    <a:p>
                      <a:pPr algn="ctr"/>
                      <a:r>
                        <a:rPr lang="en-US" sz="1800" dirty="0" smtClean="0"/>
                        <a:t>Model</a:t>
                      </a:r>
                      <a:endParaRPr lang="en-US" sz="1800" dirty="0"/>
                    </a:p>
                  </a:txBody>
                  <a:tcPr marL="89642" marR="89642" marT="44821" marB="44821"/>
                </a:tc>
                <a:tc>
                  <a:txBody>
                    <a:bodyPr/>
                    <a:lstStyle/>
                    <a:p>
                      <a:pPr algn="ctr"/>
                      <a:r>
                        <a:rPr lang="en-US" sz="1800" dirty="0" smtClean="0"/>
                        <a:t>Learning</a:t>
                      </a:r>
                      <a:r>
                        <a:rPr lang="en-US" sz="1800" baseline="0" dirty="0" smtClean="0"/>
                        <a:t/>
                      </a:r>
                      <a:br>
                        <a:rPr lang="en-US" sz="1800" baseline="0" dirty="0" smtClean="0"/>
                      </a:br>
                      <a:r>
                        <a:rPr lang="en-US" sz="1800" dirty="0" smtClean="0"/>
                        <a:t>Rate</a:t>
                      </a:r>
                      <a:endParaRPr lang="en-US" sz="1800" dirty="0"/>
                    </a:p>
                  </a:txBody>
                  <a:tcPr marL="89642" marR="89642" marT="44821" marB="44821"/>
                </a:tc>
                <a:tc>
                  <a:txBody>
                    <a:bodyPr/>
                    <a:lstStyle/>
                    <a:p>
                      <a:pPr algn="ctr"/>
                      <a:r>
                        <a:rPr lang="en-US" sz="1800" dirty="0" smtClean="0"/>
                        <a:t>Perplexity</a:t>
                      </a:r>
                      <a:endParaRPr lang="en-US" sz="1800" dirty="0"/>
                    </a:p>
                  </a:txBody>
                  <a:tcPr marL="89642" marR="89642" marT="44821" marB="44821"/>
                </a:tc>
                <a:extLst>
                  <a:ext uri="{0D108BD9-81ED-4DB2-BD59-A6C34878D82A}">
                    <a16:rowId xmlns="" xmlns:a16="http://schemas.microsoft.com/office/drawing/2014/main" val="1919222576"/>
                  </a:ext>
                </a:extLst>
              </a:tr>
              <a:tr h="365725">
                <a:tc>
                  <a:txBody>
                    <a:bodyPr/>
                    <a:lstStyle/>
                    <a:p>
                      <a:r>
                        <a:rPr lang="en-US" sz="1800" dirty="0" smtClean="0"/>
                        <a:t>10-gram</a:t>
                      </a:r>
                      <a:r>
                        <a:rPr lang="en-US" sz="1800" baseline="0" dirty="0" smtClean="0"/>
                        <a:t> FF NNLM</a:t>
                      </a:r>
                      <a:endParaRPr lang="en-US" sz="1800" dirty="0"/>
                    </a:p>
                  </a:txBody>
                  <a:tcPr marL="89642" marR="89642" marT="44821" marB="44821"/>
                </a:tc>
                <a:tc>
                  <a:txBody>
                    <a:bodyPr/>
                    <a:lstStyle/>
                    <a:p>
                      <a:pPr algn="ctr"/>
                      <a:r>
                        <a:rPr lang="en-US" sz="1800" dirty="0" smtClean="0"/>
                        <a:t>-</a:t>
                      </a:r>
                      <a:endParaRPr lang="en-US" sz="1800" dirty="0"/>
                    </a:p>
                  </a:txBody>
                  <a:tcPr marL="89642" marR="89642" marT="44821" marB="44821"/>
                </a:tc>
                <a:tc>
                  <a:txBody>
                    <a:bodyPr/>
                    <a:lstStyle/>
                    <a:p>
                      <a:pPr algn="ctr"/>
                      <a:r>
                        <a:rPr lang="en-US" sz="1800" dirty="0" smtClean="0"/>
                        <a:t>52.8</a:t>
                      </a:r>
                      <a:endParaRPr lang="en-US" sz="1800" dirty="0"/>
                    </a:p>
                  </a:txBody>
                  <a:tcPr marL="89642" marR="89642" marT="44821" marB="44821"/>
                </a:tc>
                <a:extLst>
                  <a:ext uri="{0D108BD9-81ED-4DB2-BD59-A6C34878D82A}">
                    <a16:rowId xmlns="" xmlns:a16="http://schemas.microsoft.com/office/drawing/2014/main" val="261527183"/>
                  </a:ext>
                </a:extLst>
              </a:tr>
              <a:tr h="365725">
                <a:tc>
                  <a:txBody>
                    <a:bodyPr/>
                    <a:lstStyle/>
                    <a:p>
                      <a:r>
                        <a:rPr lang="en-US" sz="1800" dirty="0" smtClean="0"/>
                        <a:t>LSTM LM w/ Clipping</a:t>
                      </a:r>
                      <a:endParaRPr lang="en-US" sz="1800" dirty="0"/>
                    </a:p>
                  </a:txBody>
                  <a:tcPr marL="89642" marR="89642" marT="44821" marB="44821"/>
                </a:tc>
                <a:tc>
                  <a:txBody>
                    <a:bodyPr/>
                    <a:lstStyle/>
                    <a:p>
                      <a:pPr algn="ctr"/>
                      <a:r>
                        <a:rPr lang="en-US" sz="1800" dirty="0" smtClean="0"/>
                        <a:t>1.0</a:t>
                      </a:r>
                      <a:endParaRPr lang="en-US" sz="1800" dirty="0"/>
                    </a:p>
                  </a:txBody>
                  <a:tcPr marL="89642" marR="89642" marT="44821" marB="44821"/>
                </a:tc>
                <a:tc>
                  <a:txBody>
                    <a:bodyPr/>
                    <a:lstStyle/>
                    <a:p>
                      <a:pPr algn="ctr"/>
                      <a:r>
                        <a:rPr lang="en-US" sz="1800" dirty="0" smtClean="0"/>
                        <a:t>41.8</a:t>
                      </a:r>
                      <a:endParaRPr lang="en-US" sz="1800" dirty="0"/>
                    </a:p>
                  </a:txBody>
                  <a:tcPr marL="89642" marR="89642" marT="44821" marB="44821"/>
                </a:tc>
                <a:extLst>
                  <a:ext uri="{0D108BD9-81ED-4DB2-BD59-A6C34878D82A}">
                    <a16:rowId xmlns="" xmlns:a16="http://schemas.microsoft.com/office/drawing/2014/main" val="261211115"/>
                  </a:ext>
                </a:extLst>
              </a:tr>
              <a:tr h="402202">
                <a:tc>
                  <a:txBody>
                    <a:bodyPr/>
                    <a:lstStyle/>
                    <a:p>
                      <a:r>
                        <a:rPr lang="en-US" sz="1800" dirty="0" smtClean="0"/>
                        <a:t>LSTM LM No</a:t>
                      </a:r>
                      <a:r>
                        <a:rPr lang="en-US" sz="1800" baseline="0" dirty="0" smtClean="0"/>
                        <a:t> Clipping</a:t>
                      </a:r>
                      <a:endParaRPr lang="en-US" sz="1800" dirty="0"/>
                    </a:p>
                  </a:txBody>
                  <a:tcPr marL="89642" marR="89642" marT="44821" marB="44821"/>
                </a:tc>
                <a:tc>
                  <a:txBody>
                    <a:bodyPr/>
                    <a:lstStyle/>
                    <a:p>
                      <a:pPr algn="ctr"/>
                      <a:r>
                        <a:rPr lang="en-US" sz="1800" dirty="0" smtClean="0"/>
                        <a:t>1.0</a:t>
                      </a:r>
                      <a:endParaRPr lang="en-US" sz="1800" dirty="0"/>
                    </a:p>
                  </a:txBody>
                  <a:tcPr marL="89642" marR="89642" marT="44821" marB="44821"/>
                </a:tc>
                <a:tc>
                  <a:txBody>
                    <a:bodyPr/>
                    <a:lstStyle/>
                    <a:p>
                      <a:pPr algn="ctr"/>
                      <a:r>
                        <a:rPr lang="en-US" sz="1800" dirty="0" smtClean="0"/>
                        <a:t>Degenerate</a:t>
                      </a:r>
                      <a:endParaRPr lang="en-US" sz="1800" dirty="0"/>
                    </a:p>
                  </a:txBody>
                  <a:tcPr marL="89642" marR="89642" marT="44821" marB="44821"/>
                </a:tc>
                <a:extLst>
                  <a:ext uri="{0D108BD9-81ED-4DB2-BD59-A6C34878D82A}">
                    <a16:rowId xmlns="" xmlns:a16="http://schemas.microsoft.com/office/drawing/2014/main" val="516594922"/>
                  </a:ext>
                </a:extLst>
              </a:tr>
              <a:tr h="358570">
                <a:tc>
                  <a:txBody>
                    <a:bodyPr/>
                    <a:lstStyle/>
                    <a:p>
                      <a:r>
                        <a:rPr lang="en-US" sz="1800" dirty="0" smtClean="0"/>
                        <a:t>LSTM LM No</a:t>
                      </a:r>
                      <a:r>
                        <a:rPr lang="en-US" sz="1800" baseline="0" dirty="0" smtClean="0"/>
                        <a:t> Clipping</a:t>
                      </a:r>
                      <a:endParaRPr lang="en-US" sz="1800" dirty="0"/>
                    </a:p>
                  </a:txBody>
                  <a:tcPr marL="89642" marR="89642" marT="44821" marB="44821"/>
                </a:tc>
                <a:tc>
                  <a:txBody>
                    <a:bodyPr/>
                    <a:lstStyle/>
                    <a:p>
                      <a:pPr algn="ctr"/>
                      <a:r>
                        <a:rPr lang="en-US" sz="1800" dirty="0" smtClean="0"/>
                        <a:t>0.5</a:t>
                      </a:r>
                      <a:endParaRPr lang="en-US" sz="1800" dirty="0"/>
                    </a:p>
                  </a:txBody>
                  <a:tcPr marL="89642" marR="89642" marT="44821" marB="44821"/>
                </a:tc>
                <a:tc>
                  <a:txBody>
                    <a:bodyPr/>
                    <a:lstStyle/>
                    <a:p>
                      <a:pPr algn="ctr"/>
                      <a:r>
                        <a:rPr lang="en-US" sz="1800" dirty="0" smtClean="0"/>
                        <a:t>Degenerate</a:t>
                      </a:r>
                      <a:endParaRPr lang="en-US" sz="1800" dirty="0"/>
                    </a:p>
                  </a:txBody>
                  <a:tcPr marL="89642" marR="89642" marT="44821" marB="44821"/>
                </a:tc>
                <a:extLst>
                  <a:ext uri="{0D108BD9-81ED-4DB2-BD59-A6C34878D82A}">
                    <a16:rowId xmlns="" xmlns:a16="http://schemas.microsoft.com/office/drawing/2014/main" val="1843311292"/>
                  </a:ext>
                </a:extLst>
              </a:tr>
              <a:tr h="365725">
                <a:tc>
                  <a:txBody>
                    <a:bodyPr/>
                    <a:lstStyle/>
                    <a:p>
                      <a:r>
                        <a:rPr lang="en-US" sz="1800" dirty="0" smtClean="0"/>
                        <a:t>LSTM LM No</a:t>
                      </a:r>
                      <a:r>
                        <a:rPr lang="en-US" sz="1800" baseline="0" dirty="0" smtClean="0"/>
                        <a:t> Clipping</a:t>
                      </a:r>
                      <a:endParaRPr lang="en-US" sz="1800" dirty="0"/>
                    </a:p>
                  </a:txBody>
                  <a:tcPr marL="89642" marR="89642" marT="44821" marB="44821"/>
                </a:tc>
                <a:tc>
                  <a:txBody>
                    <a:bodyPr/>
                    <a:lstStyle/>
                    <a:p>
                      <a:pPr algn="ctr"/>
                      <a:r>
                        <a:rPr lang="en-US" sz="1800" dirty="0" smtClean="0"/>
                        <a:t>0.25</a:t>
                      </a:r>
                      <a:endParaRPr lang="en-US" sz="1800" dirty="0"/>
                    </a:p>
                  </a:txBody>
                  <a:tcPr marL="89642" marR="89642" marT="44821" marB="44821"/>
                </a:tc>
                <a:tc>
                  <a:txBody>
                    <a:bodyPr/>
                    <a:lstStyle/>
                    <a:p>
                      <a:pPr algn="ctr"/>
                      <a:r>
                        <a:rPr lang="en-US" sz="1800" dirty="0" smtClean="0"/>
                        <a:t>43.2</a:t>
                      </a:r>
                      <a:endParaRPr lang="en-US" sz="1800" dirty="0"/>
                    </a:p>
                  </a:txBody>
                  <a:tcPr marL="89642" marR="89642" marT="44821" marB="44821"/>
                </a:tc>
                <a:extLst>
                  <a:ext uri="{0D108BD9-81ED-4DB2-BD59-A6C34878D82A}">
                    <a16:rowId xmlns="" xmlns:a16="http://schemas.microsoft.com/office/drawing/2014/main" val="4242358504"/>
                  </a:ext>
                </a:extLst>
              </a:tr>
            </a:tbl>
          </a:graphicData>
        </a:graphic>
      </p:graphicFrame>
      <p:graphicFrame>
        <p:nvGraphicFramePr>
          <p:cNvPr id="5" name="Chart 4"/>
          <p:cNvGraphicFramePr>
            <a:graphicFrameLocks/>
          </p:cNvGraphicFramePr>
          <p:nvPr>
            <p:extLst/>
          </p:nvPr>
        </p:nvGraphicFramePr>
        <p:xfrm>
          <a:off x="6203418" y="3503702"/>
          <a:ext cx="5047025" cy="2736764"/>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11623953" y="291513"/>
            <a:ext cx="298808" cy="0"/>
          </a:xfrm>
          <a:prstGeom prst="straightConnector1">
            <a:avLst/>
          </a:prstGeom>
          <a:ln w="25400">
            <a:solidFill>
              <a:schemeClr val="tx2">
                <a:lumMod val="20000"/>
                <a:lumOff val="8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031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81" y="423333"/>
            <a:ext cx="10445986" cy="5875867"/>
          </a:xfrm>
          <a:prstGeom prst="rect">
            <a:avLst/>
          </a:prstGeom>
        </p:spPr>
      </p:pic>
      <p:sp>
        <p:nvSpPr>
          <p:cNvPr id="3" name="Footer Placeholder 2"/>
          <p:cNvSpPr>
            <a:spLocks noGrp="1"/>
          </p:cNvSpPr>
          <p:nvPr>
            <p:ph type="ftr" sz="quarter" idx="11"/>
          </p:nvPr>
        </p:nvSpPr>
        <p:spPr/>
        <p:txBody>
          <a:bodyPr/>
          <a:lstStyle/>
          <a:p>
            <a:r>
              <a:rPr lang="en-US" dirty="0" err="1" smtClean="0"/>
              <a:t>From:Alec</a:t>
            </a:r>
            <a:r>
              <a:rPr lang="en-US" dirty="0" smtClean="0"/>
              <a:t> Radford generalsequencelearningwithrecurrentneuralnetworksfornextml-150217161745-conversion-gate01.pdf</a:t>
            </a:r>
            <a:endParaRPr lang="en-US" dirty="0"/>
          </a:p>
        </p:txBody>
      </p:sp>
    </p:spTree>
    <p:extLst>
      <p:ext uri="{BB962C8B-B14F-4D97-AF65-F5344CB8AC3E}">
        <p14:creationId xmlns:p14="http://schemas.microsoft.com/office/powerpoint/2010/main" val="1820358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fontScale="92500"/>
          </a:bodyPr>
          <a:lstStyle/>
          <a:p>
            <a:r>
              <a:rPr lang="en-US" dirty="0" smtClean="0"/>
              <a:t>Fig </a:t>
            </a:r>
            <a:r>
              <a:rPr lang="en-US" dirty="0"/>
              <a:t>10.4 illustrates an RNN in which output from previous time stamp is input  to the hidden layer of current time stamp. I couldn't understand how is it better than the network described in Fig 10.3 (in which there is connection between hidden units from previous to next time stamp) in terms of parallelization? Won't you have to compute o</a:t>
            </a:r>
            <a:r>
              <a:rPr lang="en-US" baseline="30000" dirty="0"/>
              <a:t>(t-1)  </a:t>
            </a:r>
            <a:r>
              <a:rPr lang="en-US" dirty="0"/>
              <a:t>in Fig 10.4 network before you can compute output of o</a:t>
            </a:r>
            <a:r>
              <a:rPr lang="en-US" baseline="30000" dirty="0"/>
              <a:t>(t)?</a:t>
            </a:r>
            <a:endParaRPr lang="en-US" dirty="0"/>
          </a:p>
          <a:p>
            <a:r>
              <a:rPr lang="en-US" dirty="0" smtClean="0"/>
              <a:t>Why </a:t>
            </a:r>
            <a:r>
              <a:rPr lang="en-US" dirty="0"/>
              <a:t>are input mappings from x</a:t>
            </a:r>
            <a:r>
              <a:rPr lang="en-US" baseline="30000" dirty="0"/>
              <a:t>(t)</a:t>
            </a:r>
            <a:r>
              <a:rPr lang="en-US" dirty="0"/>
              <a:t> to h</a:t>
            </a:r>
            <a:r>
              <a:rPr lang="en-US" baseline="30000" dirty="0"/>
              <a:t>(t)</a:t>
            </a:r>
            <a:r>
              <a:rPr lang="en-US" dirty="0"/>
              <a:t> most difficult parameters to learn?</a:t>
            </a:r>
          </a:p>
          <a:p>
            <a:r>
              <a:rPr lang="en-US" dirty="0" smtClean="0"/>
              <a:t>What </a:t>
            </a:r>
            <a:r>
              <a:rPr lang="en-US" dirty="0"/>
              <a:t>do you mean by using a network in open mode? </a:t>
            </a:r>
          </a:p>
          <a:p>
            <a:r>
              <a:rPr lang="en-US" dirty="0" smtClean="0"/>
              <a:t>What </a:t>
            </a:r>
            <a:r>
              <a:rPr lang="en-US" dirty="0"/>
              <a:t>are the advantages of adding reset and update gates to LSTM to get GRU?</a:t>
            </a:r>
          </a:p>
          <a:p>
            <a:endParaRPr lang="en-US" dirty="0"/>
          </a:p>
        </p:txBody>
      </p:sp>
    </p:spTree>
    <p:extLst>
      <p:ext uri="{BB962C8B-B14F-4D97-AF65-F5344CB8AC3E}">
        <p14:creationId xmlns:p14="http://schemas.microsoft.com/office/powerpoint/2010/main" val="750933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r>
              <a:rPr lang="en-US" dirty="0" smtClean="0"/>
              <a:t>How </a:t>
            </a:r>
            <a:r>
              <a:rPr lang="en-US" dirty="0"/>
              <a:t>does regularization affects the RNNs where we have a recurrent connection between an output at (t-1) and a hidden layer at time (t), in particular in teacher forcing? Is this related to the disadvantage the books talks about when referring to the open-loop mode</a:t>
            </a:r>
            <a:r>
              <a:rPr lang="en-US" dirty="0" smtClean="0"/>
              <a:t>?</a:t>
            </a:r>
          </a:p>
          <a:p>
            <a:r>
              <a:rPr lang="en-US" dirty="0" smtClean="0"/>
              <a:t> </a:t>
            </a:r>
            <a:r>
              <a:rPr lang="en-US" dirty="0"/>
              <a:t>Why in ESNs we want the dynamical system to be near the edge of stability? Does this mean that we want it as stable as possible, or stable but not too much, to allow for more randomness</a:t>
            </a:r>
            <a:r>
              <a:rPr lang="en-US" dirty="0" smtClean="0"/>
              <a:t>?</a:t>
            </a:r>
          </a:p>
          <a:p>
            <a:r>
              <a:rPr lang="en-US" dirty="0" smtClean="0"/>
              <a:t>How </a:t>
            </a:r>
            <a:r>
              <a:rPr lang="en-US" dirty="0"/>
              <a:t>do we choose between the different architectures proposed? In practice, do people try different architectures, with different recurrent connections, and then with the validation set decide which is the best?</a:t>
            </a:r>
            <a:endParaRPr lang="en-US" dirty="0"/>
          </a:p>
        </p:txBody>
      </p:sp>
    </p:spTree>
    <p:extLst>
      <p:ext uri="{BB962C8B-B14F-4D97-AF65-F5344CB8AC3E}">
        <p14:creationId xmlns:p14="http://schemas.microsoft.com/office/powerpoint/2010/main" val="550866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a:t>Is the optimization of recurrent neural networks not parallelizable? Since back propagation with respect to a RNN requires the time ordered examples to be computed sequentially is RNN training significantly slower than other NN training</a:t>
            </a:r>
            <a:r>
              <a:rPr lang="en-US" dirty="0" smtClean="0"/>
              <a:t>?</a:t>
            </a:r>
          </a:p>
          <a:p>
            <a:r>
              <a:rPr lang="en-US" dirty="0" smtClean="0"/>
              <a:t>Why </a:t>
            </a:r>
            <a:r>
              <a:rPr lang="en-US" dirty="0"/>
              <a:t>is this the case: "Unfortunately in order to store memories in a way that is robust to small perturbations the RNN must enter a region of the parameter space where gradients vanish</a:t>
            </a:r>
            <a:r>
              <a:rPr lang="en-US" dirty="0" smtClean="0"/>
              <a:t>"?</a:t>
            </a:r>
          </a:p>
          <a:p>
            <a:r>
              <a:rPr lang="en-US" dirty="0" smtClean="0"/>
              <a:t>How </a:t>
            </a:r>
            <a:r>
              <a:rPr lang="en-US" dirty="0"/>
              <a:t>exactly do all the gates in the LSTM work together?</a:t>
            </a:r>
            <a:endParaRPr lang="en-US" dirty="0"/>
          </a:p>
        </p:txBody>
      </p:sp>
    </p:spTree>
    <p:extLst>
      <p:ext uri="{BB962C8B-B14F-4D97-AF65-F5344CB8AC3E}">
        <p14:creationId xmlns:p14="http://schemas.microsoft.com/office/powerpoint/2010/main" val="1156088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sp>
        <p:nvSpPr>
          <p:cNvPr id="3" name="Content Placeholder 2"/>
          <p:cNvSpPr>
            <a:spLocks noGrp="1"/>
          </p:cNvSpPr>
          <p:nvPr>
            <p:ph idx="1"/>
          </p:nvPr>
        </p:nvSpPr>
        <p:spPr/>
        <p:txBody>
          <a:bodyPr>
            <a:normAutofit lnSpcReduction="10000"/>
          </a:bodyPr>
          <a:lstStyle/>
          <a:p>
            <a:r>
              <a:rPr lang="en-US" dirty="0" smtClean="0"/>
              <a:t>The </a:t>
            </a:r>
            <a:r>
              <a:rPr lang="en-US" dirty="0"/>
              <a:t>recurrent network learns to use h(t) as a kind of </a:t>
            </a:r>
            <a:r>
              <a:rPr lang="en-US" dirty="0" err="1"/>
              <a:t>lossy</a:t>
            </a:r>
            <a:r>
              <a:rPr lang="en-US" dirty="0"/>
              <a:t> summary of the task-relevant aspects of the past sequence of inputs up to t. In other words, is it identifying important features for prediction?</a:t>
            </a:r>
          </a:p>
          <a:p>
            <a:r>
              <a:rPr lang="en-US" dirty="0" smtClean="0"/>
              <a:t>What </a:t>
            </a:r>
            <a:r>
              <a:rPr lang="en-US" dirty="0"/>
              <a:t>method is most commonly used for determining the sequence length? Are there significant pros of it over the others?</a:t>
            </a:r>
          </a:p>
          <a:p>
            <a:r>
              <a:rPr lang="en-US" dirty="0" smtClean="0"/>
              <a:t>The </a:t>
            </a:r>
            <a:r>
              <a:rPr lang="en-US" dirty="0"/>
              <a:t>recurrent weights mapping from h(t-1) to h(t) and the input weights mapping from x(t) to h(t) are some of the most diﬃcult parameters to learn in a recurrent network. Why?</a:t>
            </a:r>
          </a:p>
          <a:p>
            <a:r>
              <a:rPr lang="en-US" dirty="0" smtClean="0"/>
              <a:t>Are </a:t>
            </a:r>
            <a:r>
              <a:rPr lang="en-US" dirty="0"/>
              <a:t>there any approaches apart from reservoir computing to set the input and recurrent weights so that a rich set of histories can be represented in the RNN state?</a:t>
            </a:r>
          </a:p>
          <a:p>
            <a:endParaRPr lang="en-US" dirty="0"/>
          </a:p>
        </p:txBody>
      </p:sp>
    </p:spTree>
    <p:extLst>
      <p:ext uri="{BB962C8B-B14F-4D97-AF65-F5344CB8AC3E}">
        <p14:creationId xmlns:p14="http://schemas.microsoft.com/office/powerpoint/2010/main" val="1925751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sp>
        <p:nvSpPr>
          <p:cNvPr id="3" name="Content Placeholder 2"/>
          <p:cNvSpPr>
            <a:spLocks noGrp="1"/>
          </p:cNvSpPr>
          <p:nvPr>
            <p:ph idx="1"/>
          </p:nvPr>
        </p:nvSpPr>
        <p:spPr/>
        <p:txBody>
          <a:bodyPr>
            <a:normAutofit fontScale="85000" lnSpcReduction="20000"/>
          </a:bodyPr>
          <a:lstStyle/>
          <a:p>
            <a:r>
              <a:rPr lang="en-US" dirty="0" smtClean="0"/>
              <a:t>RNNs </a:t>
            </a:r>
            <a:r>
              <a:rPr lang="en-US" dirty="0"/>
              <a:t>in general are difficult to parallelize due to its dependence on previous set of iterations. In Bi-directional RNN Fig 10.11, h(t) and g(t) has no connection(arrow) between them as one is capturing the past while other is capturing information from future. Can these two process then be parallelized. </a:t>
            </a:r>
            <a:r>
              <a:rPr lang="en-US" dirty="0" err="1"/>
              <a:t>ie</a:t>
            </a:r>
            <a:r>
              <a:rPr lang="en-US" dirty="0"/>
              <a:t>. Each of forward and backward propagations can run in parallel and then there output is combined ? </a:t>
            </a:r>
          </a:p>
          <a:p>
            <a:r>
              <a:rPr lang="en-US" dirty="0"/>
              <a:t> </a:t>
            </a:r>
            <a:r>
              <a:rPr lang="en-US" dirty="0" smtClean="0"/>
              <a:t>What </a:t>
            </a:r>
            <a:r>
              <a:rPr lang="en-US" dirty="0"/>
              <a:t>exactly is attention mechanism in </a:t>
            </a:r>
            <a:r>
              <a:rPr lang="en-US" dirty="0" err="1"/>
              <a:t>seq</a:t>
            </a:r>
            <a:r>
              <a:rPr lang="en-US" dirty="0"/>
              <a:t>-to-</a:t>
            </a:r>
            <a:r>
              <a:rPr lang="en-US" dirty="0" err="1"/>
              <a:t>seq</a:t>
            </a:r>
            <a:r>
              <a:rPr lang="en-US" dirty="0"/>
              <a:t> learning ? It is used to avoid the limitation of fixed context length in </a:t>
            </a:r>
            <a:r>
              <a:rPr lang="en-US" dirty="0" err="1"/>
              <a:t>seq</a:t>
            </a:r>
            <a:r>
              <a:rPr lang="en-US" dirty="0"/>
              <a:t>-to-</a:t>
            </a:r>
            <a:r>
              <a:rPr lang="en-US" dirty="0" err="1"/>
              <a:t>seq</a:t>
            </a:r>
            <a:r>
              <a:rPr lang="en-US" dirty="0"/>
              <a:t>, but what is the intuition behind its working ?</a:t>
            </a:r>
          </a:p>
          <a:p>
            <a:r>
              <a:rPr lang="en-US" dirty="0"/>
              <a:t> </a:t>
            </a:r>
            <a:r>
              <a:rPr lang="en-US" dirty="0" smtClean="0"/>
              <a:t>In </a:t>
            </a:r>
            <a:r>
              <a:rPr lang="en-US" dirty="0"/>
              <a:t>NLP tasks such as Question answering system, I believe Bi-directional RNNs will perform better. My question is: can we use </a:t>
            </a:r>
            <a:r>
              <a:rPr lang="en-US" dirty="0" err="1"/>
              <a:t>uni</a:t>
            </a:r>
            <a:r>
              <a:rPr lang="en-US" dirty="0"/>
              <a:t>-directional RNN (instead of Bi-direction) and feed input sentence and reverse of input sentence separately and sequentially one after the other(without changing the weight matrix). And achieve almost the same efficiency ?  </a:t>
            </a:r>
          </a:p>
          <a:p>
            <a:endParaRPr lang="en-US" dirty="0"/>
          </a:p>
        </p:txBody>
      </p:sp>
    </p:spTree>
    <p:extLst>
      <p:ext uri="{BB962C8B-B14F-4D97-AF65-F5344CB8AC3E}">
        <p14:creationId xmlns:p14="http://schemas.microsoft.com/office/powerpoint/2010/main" val="1057348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sp>
        <p:nvSpPr>
          <p:cNvPr id="3" name="Content Placeholder 2"/>
          <p:cNvSpPr>
            <a:spLocks noGrp="1"/>
          </p:cNvSpPr>
          <p:nvPr>
            <p:ph idx="1"/>
          </p:nvPr>
        </p:nvSpPr>
        <p:spPr/>
        <p:txBody>
          <a:bodyPr/>
          <a:lstStyle/>
          <a:p>
            <a:r>
              <a:rPr lang="en-US" dirty="0" smtClean="0"/>
              <a:t>How </a:t>
            </a:r>
            <a:r>
              <a:rPr lang="en-US" dirty="0"/>
              <a:t>much information is just enough information to predict the rest of the sentence in statistical language modeling?</a:t>
            </a:r>
          </a:p>
          <a:p>
            <a:r>
              <a:rPr lang="en-US" dirty="0" smtClean="0"/>
              <a:t>In </a:t>
            </a:r>
            <a:r>
              <a:rPr lang="en-US" dirty="0"/>
              <a:t>regards to the Markov assumption that edges should only exist from y(t-k), what is the typical savings computationally and what are the different tradeoffs of different values of k?</a:t>
            </a:r>
          </a:p>
          <a:p>
            <a:r>
              <a:rPr lang="en-US" dirty="0" smtClean="0"/>
              <a:t>Are </a:t>
            </a:r>
            <a:r>
              <a:rPr lang="en-US" dirty="0"/>
              <a:t>RNNs with a single output at the end, which are used to summarize a sequence to produce a fixed-size representation, used as a </a:t>
            </a:r>
            <a:r>
              <a:rPr lang="en-US" dirty="0" err="1"/>
              <a:t>preprocesing</a:t>
            </a:r>
            <a:r>
              <a:rPr lang="en-US" dirty="0"/>
              <a:t> step often?</a:t>
            </a:r>
          </a:p>
          <a:p>
            <a:endParaRPr lang="en-US" dirty="0"/>
          </a:p>
        </p:txBody>
      </p:sp>
    </p:spTree>
    <p:extLst>
      <p:ext uri="{BB962C8B-B14F-4D97-AF65-F5344CB8AC3E}">
        <p14:creationId xmlns:p14="http://schemas.microsoft.com/office/powerpoint/2010/main" val="488185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sp>
        <p:nvSpPr>
          <p:cNvPr id="3" name="Content Placeholder 2"/>
          <p:cNvSpPr>
            <a:spLocks noGrp="1"/>
          </p:cNvSpPr>
          <p:nvPr>
            <p:ph idx="1"/>
          </p:nvPr>
        </p:nvSpPr>
        <p:spPr/>
        <p:txBody>
          <a:bodyPr>
            <a:normAutofit fontScale="92500" lnSpcReduction="20000"/>
          </a:bodyPr>
          <a:lstStyle/>
          <a:p>
            <a:r>
              <a:rPr lang="en-US" dirty="0" smtClean="0"/>
              <a:t>The </a:t>
            </a:r>
            <a:r>
              <a:rPr lang="en-US" dirty="0"/>
              <a:t>chapter notes that cliff structures are most common in the cost functions for recurrent neural networks, due to large amounts of multiplication. What are approaches tailored to RNNs that can draw from lessons around cliff structures and adjust to the uniquely extreme amount of multiplication in RNNs?</a:t>
            </a:r>
          </a:p>
          <a:p>
            <a:r>
              <a:rPr lang="en-US" dirty="0" smtClean="0"/>
              <a:t>The </a:t>
            </a:r>
            <a:r>
              <a:rPr lang="en-US" dirty="0"/>
              <a:t>chapter also notes that large weights in RNNs can result in chaos - what lessons from chaos theory can inform how to best deal/understand the extreme sensitivity of RNNs to small changes in the input?</a:t>
            </a:r>
          </a:p>
          <a:p>
            <a:r>
              <a:rPr lang="en-US" dirty="0" smtClean="0"/>
              <a:t>Regarding </a:t>
            </a:r>
            <a:r>
              <a:rPr lang="en-US" dirty="0"/>
              <a:t>curriculum learning: how does the technique draw from the most effective techniques for teaching humans, and is there a known reason why curriculum learning has been successful in both the computer vision and natural language domain? Since the computer vision domain has advanced greatly in recent times, how can its techniques be used to best rapidly advance NL?</a:t>
            </a:r>
          </a:p>
          <a:p>
            <a:endParaRPr lang="en-US" dirty="0"/>
          </a:p>
        </p:txBody>
      </p:sp>
    </p:spTree>
    <p:extLst>
      <p:ext uri="{BB962C8B-B14F-4D97-AF65-F5344CB8AC3E}">
        <p14:creationId xmlns:p14="http://schemas.microsoft.com/office/powerpoint/2010/main" val="1127425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Footer Placeholder 3"/>
          <p:cNvSpPr>
            <a:spLocks noGrp="1"/>
          </p:cNvSpPr>
          <p:nvPr>
            <p:ph type="ftr" sz="quarter" idx="11"/>
          </p:nvPr>
        </p:nvSpPr>
        <p:spPr>
          <a:xfrm>
            <a:off x="6553200" y="6492875"/>
            <a:ext cx="4114800" cy="365125"/>
          </a:xfrm>
        </p:spPr>
        <p:txBody>
          <a:bodyPr/>
          <a:lstStyle/>
          <a:p>
            <a:r>
              <a:rPr lang="en-US" dirty="0" smtClean="0"/>
              <a:t>Slides from Chris Dyer http://</a:t>
            </a:r>
            <a:r>
              <a:rPr lang="en-US" dirty="0" err="1" smtClean="0"/>
              <a:t>www.statmt.org</a:t>
            </a:r>
            <a:r>
              <a:rPr lang="en-US" dirty="0" smtClean="0"/>
              <a:t>/mtma15/uploads/mtma15-neural-mt.pdf</a:t>
            </a:r>
            <a:endParaRPr lang="en-US" dirty="0"/>
          </a:p>
        </p:txBody>
      </p:sp>
    </p:spTree>
    <p:extLst>
      <p:ext uri="{BB962C8B-B14F-4D97-AF65-F5344CB8AC3E}">
        <p14:creationId xmlns:p14="http://schemas.microsoft.com/office/powerpoint/2010/main" val="4001130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Footer Placeholder 3"/>
          <p:cNvSpPr>
            <a:spLocks noGrp="1"/>
          </p:cNvSpPr>
          <p:nvPr>
            <p:ph type="ftr" sz="quarter" idx="11"/>
          </p:nvPr>
        </p:nvSpPr>
        <p:spPr>
          <a:xfrm>
            <a:off x="6993466" y="6322483"/>
            <a:ext cx="4114800" cy="365125"/>
          </a:xfrm>
        </p:spPr>
        <p:txBody>
          <a:bodyPr/>
          <a:lstStyle/>
          <a:p>
            <a:r>
              <a:rPr lang="en-US" dirty="0" smtClean="0"/>
              <a:t>Slides from Chris Dyer http://</a:t>
            </a:r>
            <a:r>
              <a:rPr lang="en-US" dirty="0" err="1" smtClean="0"/>
              <a:t>www.statmt.org</a:t>
            </a:r>
            <a:r>
              <a:rPr lang="en-US" dirty="0" smtClean="0"/>
              <a:t>/mtma15/uploads/mtma15-neural-mt.pdf</a:t>
            </a:r>
            <a:endParaRPr lang="en-US" dirty="0"/>
          </a:p>
        </p:txBody>
      </p:sp>
    </p:spTree>
    <p:extLst>
      <p:ext uri="{BB962C8B-B14F-4D97-AF65-F5344CB8AC3E}">
        <p14:creationId xmlns:p14="http://schemas.microsoft.com/office/powerpoint/2010/main" val="1794167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Footer Placeholder 3"/>
          <p:cNvSpPr>
            <a:spLocks noGrp="1"/>
          </p:cNvSpPr>
          <p:nvPr>
            <p:ph type="ftr" sz="quarter" idx="11"/>
          </p:nvPr>
        </p:nvSpPr>
        <p:spPr>
          <a:xfrm>
            <a:off x="6891867" y="6373284"/>
            <a:ext cx="4114800" cy="365125"/>
          </a:xfrm>
        </p:spPr>
        <p:txBody>
          <a:bodyPr/>
          <a:lstStyle/>
          <a:p>
            <a:r>
              <a:rPr lang="en-US" dirty="0" smtClean="0"/>
              <a:t>Slides from Chris Dyer http://</a:t>
            </a:r>
            <a:r>
              <a:rPr lang="en-US" dirty="0" err="1" smtClean="0"/>
              <a:t>www.statmt.org</a:t>
            </a:r>
            <a:r>
              <a:rPr lang="en-US" dirty="0" smtClean="0"/>
              <a:t>/mtma15/uploads/mtma15-neural-mt.pdf</a:t>
            </a:r>
            <a:endParaRPr lang="en-US" dirty="0"/>
          </a:p>
        </p:txBody>
      </p:sp>
    </p:spTree>
    <p:extLst>
      <p:ext uri="{BB962C8B-B14F-4D97-AF65-F5344CB8AC3E}">
        <p14:creationId xmlns:p14="http://schemas.microsoft.com/office/powerpoint/2010/main" val="233824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891770"/>
          </a:xfrm>
        </p:spPr>
        <p:txBody>
          <a:bodyPr/>
          <a:lstStyle/>
          <a:p>
            <a:r>
              <a:rPr lang="en-US" dirty="0" smtClean="0"/>
              <a:t>Recurrent Neural Networks!!!</a:t>
            </a:r>
            <a:endParaRPr lang="en-US" dirty="0"/>
          </a:p>
        </p:txBody>
      </p:sp>
      <p:sp>
        <p:nvSpPr>
          <p:cNvPr id="3" name="Subtitle 2"/>
          <p:cNvSpPr>
            <a:spLocks noGrp="1"/>
          </p:cNvSpPr>
          <p:nvPr>
            <p:ph type="subTitle" idx="1"/>
          </p:nvPr>
        </p:nvSpPr>
        <p:spPr/>
        <p:txBody>
          <a:bodyPr/>
          <a:lstStyle/>
          <a:p>
            <a:endParaRPr lang="en-US" dirty="0" smtClean="0"/>
          </a:p>
          <a:p>
            <a:endParaRPr lang="en-US" dirty="0"/>
          </a:p>
          <a:p>
            <a:r>
              <a:rPr lang="en-US" dirty="0" smtClean="0"/>
              <a:t>This </a:t>
            </a:r>
            <a:r>
              <a:rPr lang="en-US" dirty="0" smtClean="0"/>
              <a:t>is where we will spend 85% of our time in this course.</a:t>
            </a:r>
            <a:endParaRPr lang="en-US" dirty="0"/>
          </a:p>
        </p:txBody>
      </p:sp>
    </p:spTree>
    <p:extLst>
      <p:ext uri="{BB962C8B-B14F-4D97-AF65-F5344CB8AC3E}">
        <p14:creationId xmlns:p14="http://schemas.microsoft.com/office/powerpoint/2010/main" val="2017171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466" y="152400"/>
            <a:ext cx="8784166" cy="6582074"/>
          </a:xfrm>
          <a:prstGeom prst="rect">
            <a:avLst/>
          </a:prstGeom>
        </p:spPr>
      </p:pic>
    </p:spTree>
    <p:extLst>
      <p:ext uri="{BB962C8B-B14F-4D97-AF65-F5344CB8AC3E}">
        <p14:creationId xmlns:p14="http://schemas.microsoft.com/office/powerpoint/2010/main" val="13345933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TotalTime>
  <Words>1186</Words>
  <Application>Microsoft Macintosh PowerPoint</Application>
  <PresentationFormat>Widescreen</PresentationFormat>
  <Paragraphs>170</Paragraphs>
  <Slides>49</Slides>
  <Notes>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Calibri Light</vt:lpstr>
      <vt:lpstr>ＭＳ Ｐゴシック</vt:lpstr>
      <vt:lpstr>Segoe UI</vt:lpstr>
      <vt:lpstr>Arial</vt:lpstr>
      <vt:lpstr>Office Theme</vt:lpstr>
      <vt:lpstr> Deep Learning Methods For Automated Discourse CIS 700-7</vt:lpstr>
      <vt:lpstr>Logistics</vt:lpstr>
      <vt:lpstr>PowerPoint Presentation</vt:lpstr>
      <vt:lpstr>Neural Network Language Models (NNLMs)</vt:lpstr>
      <vt:lpstr>PowerPoint Presentation</vt:lpstr>
      <vt:lpstr>PowerPoint Presentation</vt:lpstr>
      <vt:lpstr>PowerPoint Presentation</vt:lpstr>
      <vt:lpstr>Recurrent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State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to Sequence Model</vt:lpstr>
      <vt:lpstr>Sequence to Sequence Model</vt:lpstr>
      <vt:lpstr>Long Short Term Memory (LSTM)</vt:lpstr>
      <vt:lpstr>Recurrent Architectures</vt:lpstr>
      <vt:lpstr>LSTM – Step by Step</vt:lpstr>
      <vt:lpstr>LSTM – Step by Step</vt:lpstr>
      <vt:lpstr>LSTM – Step by Step</vt:lpstr>
      <vt:lpstr>LSTM – Step by Step</vt:lpstr>
      <vt:lpstr>PowerPoint Presentation</vt:lpstr>
      <vt:lpstr>Adaptive Learning/Momentum</vt:lpstr>
      <vt:lpstr>Adaptive Learning/Momentum</vt:lpstr>
      <vt:lpstr>PowerPoint Presentation</vt:lpstr>
      <vt:lpstr>Questions</vt:lpstr>
      <vt:lpstr>Questions</vt:lpstr>
      <vt:lpstr>Questions</vt:lpstr>
      <vt:lpstr>Questions</vt:lpstr>
      <vt:lpstr>Questions</vt:lpstr>
      <vt:lpstr>Questions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Deep Learning Methods For Automated Discourse CIS 700-7</dc:title>
  <dc:creator>João Sedoc</dc:creator>
  <cp:lastModifiedBy>João Sedoc</cp:lastModifiedBy>
  <cp:revision>26</cp:revision>
  <dcterms:created xsi:type="dcterms:W3CDTF">2017-01-25T23:45:25Z</dcterms:created>
  <dcterms:modified xsi:type="dcterms:W3CDTF">2017-01-27T15:17:34Z</dcterms:modified>
</cp:coreProperties>
</file>